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8715436" cy="1470025"/>
          </a:xfrm>
        </p:spPr>
        <p:txBody>
          <a:bodyPr/>
          <a:lstStyle>
            <a:lvl1pPr>
              <a:defRPr b="1" baseline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1428760"/>
          </a:xfrm>
        </p:spPr>
        <p:txBody>
          <a:bodyPr/>
          <a:lstStyle>
            <a:lvl1pPr marL="0" indent="0" algn="ctr">
              <a:buNone/>
              <a:defRPr b="1" cap="none" spc="0">
                <a:ln w="19050">
                  <a:solidFill>
                    <a:srgbClr val="0C3226"/>
                  </a:solidFill>
                </a:ln>
                <a:solidFill>
                  <a:schemeClr val="bg1"/>
                </a:solidFill>
                <a:effectLst/>
                <a:latin typeface="+mn-lt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AA334-27A8-4849-A285-1863DAFAD507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A446B-A7BB-4EB8-B937-FECBFF401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Tx/>
              <a:buBlip>
                <a:blip r:embed="rId2"/>
              </a:buBlip>
              <a:defRPr/>
            </a:lvl1pPr>
            <a:lvl2pPr>
              <a:buFontTx/>
              <a:buBlip>
                <a:blip r:embed="rId3"/>
              </a:buBlip>
              <a:defRPr/>
            </a:lvl2pPr>
            <a:lvl3pPr>
              <a:buFontTx/>
              <a:buBlip>
                <a:blip r:embed="rId2"/>
              </a:buBlip>
              <a:defRPr/>
            </a:lvl3pPr>
            <a:lvl4pPr>
              <a:buFontTx/>
              <a:buBlip>
                <a:blip r:embed="rId3"/>
              </a:buBlip>
              <a:defRPr/>
            </a:lvl4pPr>
            <a:lvl5pPr>
              <a:buFontTx/>
              <a:buBlip>
                <a:blip r:embed="rId2"/>
              </a:buBlip>
              <a:defRPr/>
            </a:lvl5pPr>
            <a:lvl6pPr>
              <a:buFontTx/>
              <a:buBlip>
                <a:blip r:embed="rId3"/>
              </a:buBlip>
              <a:defRPr/>
            </a:lvl6pPr>
            <a:lvl7pPr>
              <a:buFontTx/>
              <a:buBlip>
                <a:blip r:embed="rId2"/>
              </a:buBlip>
              <a:defRPr/>
            </a:lvl7pPr>
            <a:lvl8pPr>
              <a:buFontTx/>
              <a:buBlip>
                <a:blip r:embed="rId3"/>
              </a:buBlip>
              <a:defRPr/>
            </a:lvl8pPr>
            <a:lvl9pPr>
              <a:buFontTx/>
              <a:buBlip>
                <a:blip r:embed="rId2"/>
              </a:buBlip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909E5-5C6D-4D56-9AAB-511CBE97DA81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4E52D-1B98-45E3-9CBF-7E56DEC2F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buFontTx/>
              <a:buBlip>
                <a:blip r:embed="rId2"/>
              </a:buBlip>
              <a:defRPr/>
            </a:lvl1pPr>
            <a:lvl2pPr>
              <a:buFontTx/>
              <a:buBlip>
                <a:blip r:embed="rId3"/>
              </a:buBlip>
              <a:defRPr/>
            </a:lvl2pPr>
            <a:lvl3pPr>
              <a:buFontTx/>
              <a:buBlip>
                <a:blip r:embed="rId2"/>
              </a:buBlip>
              <a:defRPr/>
            </a:lvl3pPr>
            <a:lvl4pPr>
              <a:buFontTx/>
              <a:buBlip>
                <a:blip r:embed="rId3"/>
              </a:buBlip>
              <a:defRPr/>
            </a:lvl4pPr>
            <a:lvl5pPr>
              <a:buFontTx/>
              <a:buBlip>
                <a:blip r:embed="rId2"/>
              </a:buBlip>
              <a:defRPr/>
            </a:lvl5pPr>
            <a:lvl6pPr>
              <a:buFontTx/>
              <a:buBlip>
                <a:blip r:embed="rId3"/>
              </a:buBlip>
              <a:defRPr/>
            </a:lvl6pPr>
            <a:lvl7pPr>
              <a:buFontTx/>
              <a:buBlip>
                <a:blip r:embed="rId2"/>
              </a:buBlip>
              <a:defRPr/>
            </a:lvl7pPr>
            <a:lvl8pPr>
              <a:buFontTx/>
              <a:buBlip>
                <a:blip r:embed="rId3"/>
              </a:buBlip>
              <a:defRPr/>
            </a:lvl8pPr>
            <a:lvl9pPr>
              <a:buFontTx/>
              <a:buBlip>
                <a:blip r:embed="rId2"/>
              </a:buBlip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5C1F1-342F-469E-BDA8-4B183D8B76E8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8A8A-702D-42C2-A170-F02FB1537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EF894-59A9-493E-BDFF-B45A16A6A49B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B79CF-140F-41A8-B797-53BC50CF1D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10403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19F8-7034-414D-8C9E-6856A9653570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2A79C-B86D-4049-BD14-DACE533882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7651B-F5DB-42DE-902A-D2BA56D555E3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D4DC2-2673-4D2A-81A2-3643690DDF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9D3F8-C474-4EAF-9906-13BD2D0572B1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1782-47FA-4BAB-B09B-A1A22D02B6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9E392-EB3F-487A-967D-F48344D3573B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74B03-FB6F-4432-AEE2-869E3C2C2E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6C1C6-5B15-403A-A592-ECD116952B39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D0BFD-B84A-4A47-BDC8-C2FDEF149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7ACC4-F176-4D15-A8BA-89CA0D5D92E6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7CC15-8925-42B3-8277-796C68E81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400CE-BA0A-49C5-8EE0-87090D0C2B8B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8588E-E5FA-4199-B61D-5214A593F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0C3226"/>
                </a:solidFill>
              </a:defRPr>
            </a:lvl1pPr>
          </a:lstStyle>
          <a:p>
            <a:pPr>
              <a:defRPr/>
            </a:pPr>
            <a:fld id="{2F1A139B-22CA-481E-8F12-EBDC5D6F7B56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rgbClr val="0C322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rgbClr val="0C3226"/>
                </a:solidFill>
              </a:defRPr>
            </a:lvl1pPr>
          </a:lstStyle>
          <a:p>
            <a:pPr>
              <a:defRPr/>
            </a:pPr>
            <a:fld id="{DE38C6BA-43AF-4A8C-BDEB-CEBBDFAEF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ln w="19050">
            <a:solidFill>
              <a:schemeClr val="bg1"/>
            </a:solidFill>
          </a:ln>
          <a:solidFill>
            <a:srgbClr val="00133A"/>
          </a:solidFill>
          <a:latin typeface="+mj-lt"/>
          <a:ea typeface="+mj-ea"/>
          <a:cs typeface="Tahoma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133A"/>
          </a:solidFill>
          <a:latin typeface="Verdana" pitchFamily="34" charset="0"/>
          <a:cs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rgbClr val="10403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5"/>
        </a:buBlip>
        <a:defRPr sz="2800" kern="1200">
          <a:solidFill>
            <a:srgbClr val="10403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rgbClr val="10403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 kern="1200">
          <a:solidFill>
            <a:srgbClr val="10403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rgbClr val="10403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rgbClr val="10403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rgbClr val="10403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rgbClr val="10403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600" kern="1200">
          <a:solidFill>
            <a:srgbClr val="10403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ort.ru/" TargetMode="External"/><Relationship Id="rId7" Type="http://schemas.openxmlformats.org/officeDocument/2006/relationships/hyperlink" Target="http://www.google.ru/" TargetMode="External"/><Relationship Id="rId2" Type="http://schemas.openxmlformats.org/officeDocument/2006/relationships/hyperlink" Target="http://www.ramble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st.ru/" TargetMode="External"/><Relationship Id="rId5" Type="http://schemas.openxmlformats.org/officeDocument/2006/relationships/hyperlink" Target="http://www.yahoo.com/" TargetMode="External"/><Relationship Id="rId4" Type="http://schemas.openxmlformats.org/officeDocument/2006/relationships/hyperlink" Target="http://www.yandex.ru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600" dirty="0" smtClean="0"/>
              <a:t>ПОИКС В ИНТЕРНЕТЕ</a:t>
            </a:r>
            <a:endParaRPr lang="ru-RU" sz="6600" dirty="0"/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  <a:p>
            <a:pPr fontAlgn="auto">
              <a:spcAft>
                <a:spcPts val="0"/>
              </a:spcAft>
              <a:defRPr/>
            </a:pPr>
            <a:r>
              <a:rPr lang="ru-RU" smtClean="0"/>
              <a:t>Основные правила поиска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Поисковые системы</a:t>
            </a:r>
          </a:p>
        </p:txBody>
      </p:sp>
      <p:pic>
        <p:nvPicPr>
          <p:cNvPr id="14339" name="Содержимое 3" descr="adr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00250" y="2214563"/>
            <a:ext cx="5357813" cy="428625"/>
          </a:xfrm>
        </p:spPr>
      </p:pic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214313" y="3000375"/>
            <a:ext cx="3857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Рамблер (www.rambler.ru) </a:t>
            </a:r>
            <a:endParaRPr lang="ru-RU" sz="240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Яндекс (www.yandex.ru) </a:t>
            </a:r>
            <a:endParaRPr lang="ru-RU" sz="240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ТУТ (</a:t>
            </a:r>
            <a:r>
              <a:rPr lang="en-US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www.tyt(tut).by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ru-RU" sz="240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3929063" y="3000375"/>
            <a:ext cx="5214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Alta Vista (www.altavista.com)</a:t>
            </a:r>
            <a:endParaRPr lang="ru-RU" sz="2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Fast Search (www.alltheweb.com)</a:t>
            </a:r>
            <a:endParaRPr lang="ru-RU" sz="2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Northern Light (www.northernlight.com)</a:t>
            </a:r>
            <a:endParaRPr lang="en-US" sz="240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4342" name="Рисунок 6" descr="nait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813" y="4500563"/>
            <a:ext cx="54387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поисковые системы и </a:t>
            </a:r>
            <a:r>
              <a:rPr lang="ru-RU" b="1" i="1" dirty="0" smtClean="0"/>
              <a:t>каталоги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err="1">
                <a:hlinkClick r:id="rId2"/>
              </a:rPr>
              <a:t>AMBLER.ru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Хорошая поисковая система, но игнорирует знаки препинания и цифры в теле запроса</a:t>
            </a:r>
            <a:r>
              <a:rPr lang="ru-RU" dirty="0" smtClean="0"/>
              <a:t>.</a:t>
            </a:r>
          </a:p>
          <a:p>
            <a:endParaRPr lang="ru-RU" b="1" dirty="0" smtClean="0">
              <a:hlinkClick r:id="rId3"/>
            </a:endParaRPr>
          </a:p>
          <a:p>
            <a:r>
              <a:rPr lang="ru-RU" b="1" dirty="0" err="1" smtClean="0">
                <a:hlinkClick r:id="rId3"/>
              </a:rPr>
              <a:t>APORT.ru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отличие от RAMBLER воспринимает любые символы в теле запроса, как и RAMBLER игнорирует предлоги в запросе.</a:t>
            </a:r>
          </a:p>
          <a:p>
            <a:endParaRPr lang="ru-RU" b="1" dirty="0" smtClean="0">
              <a:hlinkClick r:id="rId4"/>
            </a:endParaRPr>
          </a:p>
          <a:p>
            <a:r>
              <a:rPr lang="ru-RU" b="1" dirty="0" err="1" smtClean="0">
                <a:hlinkClick r:id="rId4"/>
              </a:rPr>
              <a:t>YANDEX.ru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Самая большая поисковая система в России по количеству ресурсов, но не самая популярная.</a:t>
            </a:r>
          </a:p>
          <a:p>
            <a:endParaRPr lang="ru-RU" b="1" dirty="0" smtClean="0">
              <a:hlinkClick r:id="rId5"/>
            </a:endParaRPr>
          </a:p>
          <a:p>
            <a:r>
              <a:rPr lang="ru-RU" b="1" dirty="0" err="1" smtClean="0">
                <a:hlinkClick r:id="rId5"/>
              </a:rPr>
              <a:t>YAHOO.com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Самый большой в мире каталог ресурсов Интернет, но имеет не совсем удачную реализацию поиска по каталогу.</a:t>
            </a:r>
          </a:p>
          <a:p>
            <a:endParaRPr lang="ru-RU" b="1" dirty="0" smtClean="0">
              <a:hlinkClick r:id="rId6"/>
            </a:endParaRPr>
          </a:p>
          <a:p>
            <a:r>
              <a:rPr lang="ru-RU" b="1" dirty="0" err="1" smtClean="0">
                <a:hlinkClick r:id="rId6"/>
              </a:rPr>
              <a:t>LIST.ru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Популярный Российский каталог ресурсов.</a:t>
            </a:r>
          </a:p>
          <a:p>
            <a:endParaRPr lang="ru-RU" b="1" dirty="0" smtClean="0">
              <a:hlinkClick r:id="rId7"/>
            </a:endParaRPr>
          </a:p>
          <a:p>
            <a:r>
              <a:rPr lang="ru-RU" b="1" dirty="0" err="1" smtClean="0">
                <a:hlinkClick r:id="rId7"/>
              </a:rPr>
              <a:t>GOOGLE.ru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Самая популярная поисковая система в мире.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97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Поиск по рубрикатору поисковой системы</a:t>
            </a:r>
          </a:p>
        </p:txBody>
      </p:sp>
      <p:pic>
        <p:nvPicPr>
          <p:cNvPr id="15363" name="Содержимое 3" descr="rub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00250" y="2414588"/>
            <a:ext cx="5143500" cy="28956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Поиск по ключевым словам</a:t>
            </a:r>
          </a:p>
        </p:txBody>
      </p:sp>
      <p:pic>
        <p:nvPicPr>
          <p:cNvPr id="16387" name="Содержимое 3" descr="poisk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14438" y="2071688"/>
            <a:ext cx="6572250" cy="40719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Расширенный поиск</a:t>
            </a:r>
          </a:p>
        </p:txBody>
      </p:sp>
      <p:pic>
        <p:nvPicPr>
          <p:cNvPr id="17411" name="Содержимое 3" descr="pois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54163" y="1600200"/>
            <a:ext cx="6035675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2240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Правила формирования запросов в поисковой системе Яндекс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3000375"/>
            <a:ext cx="8229600" cy="357187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Строчные маленькие буквы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Точная фраза(</a:t>
            </a:r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dirty="0" smtClean="0"/>
              <a:t>фарфоровая посуда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  <a:r>
              <a:rPr lang="ru-RU" dirty="0" smtClean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Точное совпадение(</a:t>
            </a:r>
            <a:r>
              <a:rPr lang="ru-RU" dirty="0" smtClean="0">
                <a:solidFill>
                  <a:srgbClr val="FF0000"/>
                </a:solidFill>
              </a:rPr>
              <a:t>«!</a:t>
            </a:r>
            <a:r>
              <a:rPr lang="ru-RU" dirty="0" smtClean="0"/>
              <a:t>сентября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  <a:r>
              <a:rPr lang="ru-RU" dirty="0" smtClean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Для поиска внутри одного предложения слова в запросе разделяют </a:t>
            </a:r>
            <a:r>
              <a:rPr lang="ru-RU" dirty="0" smtClean="0">
                <a:solidFill>
                  <a:srgbClr val="FF0000"/>
                </a:solidFill>
              </a:rPr>
              <a:t>пробелом</a:t>
            </a:r>
            <a:r>
              <a:rPr lang="ru-RU" dirty="0" smtClean="0"/>
              <a:t> или знаком </a:t>
            </a:r>
            <a:r>
              <a:rPr lang="ru-RU" b="1" dirty="0" smtClean="0">
                <a:solidFill>
                  <a:srgbClr val="FF0000"/>
                </a:solidFill>
              </a:rPr>
              <a:t>&amp;</a:t>
            </a:r>
            <a:endParaRPr lang="ru-RU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«</a:t>
            </a:r>
            <a:r>
              <a:rPr lang="ru-RU" b="1" dirty="0" smtClean="0">
                <a:solidFill>
                  <a:srgbClr val="FF0000"/>
                </a:solidFill>
              </a:rPr>
              <a:t>+</a:t>
            </a:r>
            <a:r>
              <a:rPr lang="ru-RU" b="1" dirty="0" smtClean="0"/>
              <a:t>» </a:t>
            </a:r>
            <a:r>
              <a:rPr lang="ru-RU" dirty="0" smtClean="0"/>
              <a:t>или </a:t>
            </a:r>
            <a:r>
              <a:rPr lang="ru-RU" b="1" dirty="0" smtClean="0"/>
              <a:t>«</a:t>
            </a:r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b="1" dirty="0" smtClean="0"/>
              <a:t>»</a:t>
            </a:r>
            <a:r>
              <a:rPr lang="ru-RU" dirty="0" smtClean="0"/>
              <a:t>. («Волга -автомобиль») / включить-исключить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 поиске синонимов или близких по значению слов между словами можно поставить вертикальную черту «</a:t>
            </a:r>
            <a:r>
              <a:rPr lang="ru-RU" dirty="0" smtClean="0">
                <a:solidFill>
                  <a:srgbClr val="FF0000"/>
                </a:solidFill>
              </a:rPr>
              <a:t>|</a:t>
            </a:r>
            <a:r>
              <a:rPr lang="ru-RU" dirty="0" smtClean="0"/>
              <a:t>» («ребенок | малыш | младенец»</a:t>
            </a:r>
            <a:r>
              <a:rPr lang="ru-RU" b="1" dirty="0" smtClean="0"/>
              <a:t>, </a:t>
            </a:r>
            <a:r>
              <a:rPr lang="ru-RU" dirty="0" smtClean="0"/>
              <a:t>«(ребенок | малыш | дети | младенец) +(уход | воспитание)»)</a:t>
            </a:r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С помощью поисковой системы YANDEX –найдите в Интернете информацию о поисковых системах и их сравнительные характеристики.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1" y="4365104"/>
          <a:ext cx="8640962" cy="1728192"/>
        </p:xfrm>
        <a:graphic>
          <a:graphicData uri="http://schemas.openxmlformats.org/drawingml/2006/table">
            <a:tbl>
              <a:tblPr/>
              <a:tblGrid>
                <a:gridCol w="441178"/>
                <a:gridCol w="729512"/>
                <a:gridCol w="629509"/>
                <a:gridCol w="1296144"/>
                <a:gridCol w="1656184"/>
                <a:gridCol w="1573493"/>
                <a:gridCol w="1288006"/>
                <a:gridCol w="1026936"/>
              </a:tblGrid>
              <a:tr h="1728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</a:rPr>
                        <a:t>№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2966" marR="6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</a:rPr>
                        <a:t>Название </a:t>
                      </a:r>
                      <a:r>
                        <a:rPr lang="ru-RU" sz="1400" b="1" dirty="0" err="1" smtClean="0">
                          <a:latin typeface="Times New Roman"/>
                        </a:rPr>
                        <a:t>поис-ковой</a:t>
                      </a:r>
                      <a:r>
                        <a:rPr lang="ru-RU" sz="1400" b="1" dirty="0" smtClean="0">
                          <a:latin typeface="Times New Roman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/>
                        </a:rPr>
                        <a:t>систе</a:t>
                      </a:r>
                      <a:r>
                        <a:rPr lang="ru-RU" sz="1400" b="1" dirty="0" smtClean="0">
                          <a:latin typeface="Times New Roman"/>
                        </a:rPr>
                        <a:t>-</a:t>
                      </a:r>
                      <a:endParaRPr lang="ru-RU" sz="1400" dirty="0">
                        <a:latin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</a:rPr>
                        <a:t>мы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2966" marR="6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</a:rPr>
                        <a:t>URL</a:t>
                      </a:r>
                      <a:endParaRPr lang="en-US" sz="1400">
                        <a:latin typeface="Times New Roman"/>
                      </a:endParaRPr>
                    </a:p>
                  </a:txBody>
                  <a:tcPr marL="62966" marR="6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</a:rPr>
                        <a:t>Город где расположен сервер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2966" marR="6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</a:rPr>
                        <a:t>Общее </a:t>
                      </a:r>
                      <a:r>
                        <a:rPr lang="ru-RU" sz="1400" b="1" dirty="0" smtClean="0">
                          <a:latin typeface="Times New Roman"/>
                        </a:rPr>
                        <a:t>количество индексированных </a:t>
                      </a:r>
                      <a:r>
                        <a:rPr lang="ru-RU" sz="1400" b="1" dirty="0">
                          <a:latin typeface="Times New Roman"/>
                        </a:rPr>
                        <a:t>страниц (</a:t>
                      </a:r>
                      <a:r>
                        <a:rPr lang="ru-RU" sz="1400" b="1" dirty="0" smtClean="0">
                          <a:latin typeface="Times New Roman"/>
                        </a:rPr>
                        <a:t>уникальных</a:t>
                      </a:r>
                      <a:r>
                        <a:rPr lang="ru-RU" sz="1400" b="1" dirty="0">
                          <a:latin typeface="Times New Roman"/>
                        </a:rPr>
                        <a:t> </a:t>
                      </a:r>
                      <a:r>
                        <a:rPr lang="ru-RU" sz="1400" b="1" dirty="0" smtClean="0">
                          <a:latin typeface="Times New Roman"/>
                        </a:rPr>
                        <a:t>документов</a:t>
                      </a:r>
                      <a:r>
                        <a:rPr lang="ru-RU" sz="1400" b="1" dirty="0">
                          <a:latin typeface="Times New Roman"/>
                        </a:rPr>
                        <a:t>)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2966" marR="6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</a:rPr>
                        <a:t>Количество страниц или байт индексируемых в день, неделю или месяц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2966" marR="6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</a:rPr>
                        <a:t>Кол-во запросов день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2966" marR="6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</a:rPr>
                        <a:t>Стоимость рекламы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2966" marR="6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3">
  <a:themeElements>
    <a:clrScheme name="Оберточная бумаг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Каллиграфи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93</TotalTime>
  <Words>153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Тема3</vt:lpstr>
      <vt:lpstr>ПОИКС В ИНТЕРНЕТЕ</vt:lpstr>
      <vt:lpstr>Поисковые системы</vt:lpstr>
      <vt:lpstr>поисковые системы и каталоги</vt:lpstr>
      <vt:lpstr>Поиск по рубрикатору поисковой системы</vt:lpstr>
      <vt:lpstr> Поиск по ключевым словам</vt:lpstr>
      <vt:lpstr>Расширенный поиск</vt:lpstr>
      <vt:lpstr>Правила формирования запросов в поисковой системе Яндекс</vt:lpstr>
      <vt:lpstr>Слайд 8</vt:lpstr>
      <vt:lpstr>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ПОИКС В ИНТЕРНЕТЕ</dc:title>
  <dc:creator>ADOLF</dc:creator>
  <cp:lastModifiedBy>Надежда</cp:lastModifiedBy>
  <cp:revision>22</cp:revision>
  <dcterms:created xsi:type="dcterms:W3CDTF">2009-03-26T12:51:36Z</dcterms:created>
  <dcterms:modified xsi:type="dcterms:W3CDTF">2013-04-04T16:11:19Z</dcterms:modified>
</cp:coreProperties>
</file>