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3659" r:id="rId2"/>
  </p:sldMasterIdLst>
  <p:notesMasterIdLst>
    <p:notesMasterId r:id="rId18"/>
  </p:notesMasterIdLst>
  <p:sldIdLst>
    <p:sldId id="256" r:id="rId3"/>
    <p:sldId id="260" r:id="rId4"/>
    <p:sldId id="264" r:id="rId5"/>
    <p:sldId id="262" r:id="rId6"/>
    <p:sldId id="278" r:id="rId7"/>
    <p:sldId id="284" r:id="rId8"/>
    <p:sldId id="279" r:id="rId9"/>
    <p:sldId id="285" r:id="rId10"/>
    <p:sldId id="266" r:id="rId11"/>
    <p:sldId id="286" r:id="rId12"/>
    <p:sldId id="267" r:id="rId13"/>
    <p:sldId id="287" r:id="rId14"/>
    <p:sldId id="283" r:id="rId15"/>
    <p:sldId id="280" r:id="rId16"/>
    <p:sldId id="288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0033CC"/>
    <a:srgbClr val="666633"/>
    <a:srgbClr val="111111"/>
    <a:srgbClr val="0033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70" autoAdjust="0"/>
    <p:restoredTop sz="93841" autoAdjust="0"/>
  </p:normalViewPr>
  <p:slideViewPr>
    <p:cSldViewPr>
      <p:cViewPr varScale="1">
        <p:scale>
          <a:sx n="51" d="100"/>
          <a:sy n="51" d="100"/>
        </p:scale>
        <p:origin x="-52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FDAE33-A998-4163-99BB-884D81A8F00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4444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DAE33-A998-4163-99BB-884D81A8F00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Нажмите кнопку, чтобы изменить стиль основного заголовка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Нажмите кнопку, чтобы изменить стиль основного подзаголовка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0072946-B0EC-4AFD-A141-A37D71F488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3587D-1571-4440-A8C7-F50A74F49A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00AA0-FC90-45BB-A2CD-F328CBE280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668923-6D4A-4CCE-AF78-FF9A61A0476D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44039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44040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41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42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FF59E-ED4A-4B22-B2ED-C393417089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6E694-B490-4149-8FAB-5B91834719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E6A00-F326-4691-B0B9-6EEAF77991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F2D65-3BAE-48FD-BB0C-7A08A650BD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C2FA5-CE21-4106-96DD-2CA681C7B5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8D296-2C6F-474A-8D67-3D928E8BD3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D195B-C83C-47F7-BD93-08CC8C5994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BA9FA-A798-4A1C-B7F1-20F5DBB9C1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B0749-6764-411E-8AAE-9878A74734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19212-5149-446A-B3A0-6E4E90C0CF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35312-1AE3-4A9B-B90F-B2ACC78677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0FDE6-EB7A-4332-9291-E005AC6085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0BA56-CA9B-449F-83B8-E15F0E272D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9C375-3DA1-48B1-A519-7F55DF5849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74A25-89FD-47EB-BD41-FD4BE4C09A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954FC-9C73-4891-9EDB-10861E455B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00F41-8CC3-43A0-A5EB-C6FA5620E8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843CE-AAD9-4090-B797-39C166422E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F63E0FC7-65C8-44F7-835E-E18A033ED38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r>
              <a:rPr lang="ru-RU"/>
              <a:t>учитель информатики и ИКТ Дугина И.Р. 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13831CFD-DDBF-4DFA-933C-4213191D665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548680"/>
            <a:ext cx="7340600" cy="2016076"/>
          </a:xfrm>
        </p:spPr>
        <p:txBody>
          <a:bodyPr/>
          <a:lstStyle/>
          <a:p>
            <a:r>
              <a:rPr lang="ru-RU" sz="5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Файловый ввод-вывод </a:t>
            </a:r>
            <a:r>
              <a:rPr lang="ru-RU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данных</a:t>
            </a:r>
            <a:endParaRPr lang="ru-RU" sz="4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10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6386-6D99-436F-9220-6C26E2A0C094}" type="slidenum">
              <a:rPr lang="ru-RU"/>
              <a:pPr/>
              <a:t>10</a:t>
            </a:fld>
            <a:endParaRPr lang="ru-RU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Запись </a:t>
            </a:r>
            <a:r>
              <a:rPr lang="ru-RU" sz="4000" b="1" dirty="0"/>
              <a:t>в </a:t>
            </a:r>
            <a:r>
              <a:rPr lang="ru-RU" sz="4000" b="1" dirty="0" smtClean="0"/>
              <a:t>файл</a:t>
            </a:r>
            <a:endParaRPr lang="ru-RU" sz="40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4319587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smtClean="0"/>
              <a:t>Запись </a:t>
            </a:r>
            <a:r>
              <a:rPr lang="ru-RU" sz="2400" dirty="0"/>
              <a:t>данных в файл выполняется процедурой</a:t>
            </a:r>
            <a:r>
              <a:rPr lang="ru-RU" sz="26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6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6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WRITE</a:t>
            </a:r>
            <a:r>
              <a:rPr lang="en-US" sz="2600" dirty="0"/>
              <a:t>(&lt;</a:t>
            </a:r>
            <a:r>
              <a:rPr lang="ru-RU" sz="2600" dirty="0"/>
              <a:t>имя файловой переменной</a:t>
            </a:r>
            <a:r>
              <a:rPr lang="en-US" sz="2600" dirty="0"/>
              <a:t>&gt;, &lt;</a:t>
            </a:r>
            <a:r>
              <a:rPr lang="ru-RU" sz="2600" dirty="0"/>
              <a:t>значение</a:t>
            </a:r>
            <a:r>
              <a:rPr lang="en-US" sz="2600" dirty="0"/>
              <a:t>&gt;</a:t>
            </a:r>
            <a:r>
              <a:rPr lang="ru-RU" sz="2600" dirty="0"/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Например: </a:t>
            </a:r>
            <a:r>
              <a:rPr lang="en-US" sz="2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Writeln</a:t>
            </a: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2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g,c</a:t>
            </a:r>
            <a:r>
              <a:rPr lang="en-US" sz="2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);</a:t>
            </a:r>
            <a:endParaRPr lang="ru-RU" sz="2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861048"/>
            <a:ext cx="85059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При выполнении процедуры </a:t>
            </a:r>
            <a:r>
              <a:rPr lang="ru-RU" dirty="0" err="1" smtClean="0"/>
              <a:t>write</a:t>
            </a:r>
            <a:r>
              <a:rPr lang="ru-RU" dirty="0" smtClean="0"/>
              <a:t>(</a:t>
            </a:r>
            <a:r>
              <a:rPr lang="ru-RU" dirty="0" err="1" smtClean="0"/>
              <a:t>f</a:t>
            </a:r>
            <a:r>
              <a:rPr lang="ru-RU" dirty="0" smtClean="0"/>
              <a:t>, </a:t>
            </a:r>
            <a:r>
              <a:rPr lang="ru-RU" dirty="0" err="1" smtClean="0"/>
              <a:t>x</a:t>
            </a:r>
            <a:r>
              <a:rPr lang="ru-RU" dirty="0" smtClean="0"/>
              <a:t>) в ту позицию, на которую показывает</a:t>
            </a:r>
            <a:endParaRPr lang="en-US" dirty="0" smtClean="0"/>
          </a:p>
          <a:p>
            <a:r>
              <a:rPr lang="ru-RU" dirty="0" smtClean="0"/>
              <a:t> указатель, записывается очередная компонента, после чего указатель </a:t>
            </a:r>
            <a:endParaRPr lang="en-US" dirty="0" smtClean="0"/>
          </a:p>
          <a:p>
            <a:r>
              <a:rPr lang="ru-RU" dirty="0" smtClean="0"/>
              <a:t>смещается на следующую позицию.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Тип выражения </a:t>
            </a:r>
            <a:r>
              <a:rPr lang="ru-RU" dirty="0" err="1" smtClean="0"/>
              <a:t>х</a:t>
            </a:r>
            <a:r>
              <a:rPr lang="ru-RU" dirty="0" smtClean="0"/>
              <a:t> должен совпадать с типом компонент файла. </a:t>
            </a:r>
            <a:endParaRPr lang="ru-RU" dirty="0"/>
          </a:p>
        </p:txBody>
      </p:sp>
      <p:pic>
        <p:nvPicPr>
          <p:cNvPr id="7" name="Picture 2" descr="файл Паскаля (Pascal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5301208"/>
            <a:ext cx="4176464" cy="986906"/>
          </a:xfrm>
          <a:prstGeom prst="rect">
            <a:avLst/>
          </a:prstGeom>
          <a:noFill/>
        </p:spPr>
      </p:pic>
      <p:pic>
        <p:nvPicPr>
          <p:cNvPr id="8" name="Picture 4" descr="файл Паскаля (Pascal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5301208"/>
            <a:ext cx="3876256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49F4-11B6-4529-AE95-3202A681E9A2}" type="slidenum">
              <a:rPr lang="ru-RU"/>
              <a:pPr/>
              <a:t>11</a:t>
            </a:fld>
            <a:endParaRPr lang="ru-R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Закрытие файлов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1800225"/>
          </a:xfrm>
          <a:solidFill>
            <a:srgbClr val="FFCC99"/>
          </a:solidFill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После того как данные из файла прочитаны, его необходимо закрыть посредством процедуры </a:t>
            </a: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</a:t>
            </a:r>
            <a:r>
              <a:rPr lang="en-US" sz="2600" dirty="0"/>
              <a:t> (&lt;</a:t>
            </a:r>
            <a:r>
              <a:rPr lang="ru-RU" sz="2600" dirty="0"/>
              <a:t>имя файловой переменной</a:t>
            </a:r>
            <a:r>
              <a:rPr lang="en-US" sz="2600" dirty="0"/>
              <a:t>&gt;);</a:t>
            </a:r>
            <a:endParaRPr lang="ru-RU" sz="2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600" b="1" dirty="0"/>
              <a:t>Например: </a:t>
            </a:r>
            <a:r>
              <a:rPr lang="en-US" sz="2600" b="1" dirty="0"/>
              <a:t>Close (f);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68313" y="4005263"/>
            <a:ext cx="8229600" cy="216058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 dirty="0">
                <a:latin typeface="Verdana" pitchFamily="34" charset="0"/>
              </a:rPr>
              <a:t>После того как данные в файл записаны его необходимо закрыть посредством процедуры </a:t>
            </a:r>
            <a:endParaRPr lang="en-US" sz="2400" dirty="0">
              <a:latin typeface="Verdana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CLOSE</a:t>
            </a:r>
            <a:r>
              <a:rPr lang="en-US" sz="2600" dirty="0">
                <a:latin typeface="Verdana" pitchFamily="34" charset="0"/>
              </a:rPr>
              <a:t> (&lt;</a:t>
            </a:r>
            <a:r>
              <a:rPr lang="ru-RU" sz="2600" dirty="0">
                <a:latin typeface="Verdana" pitchFamily="34" charset="0"/>
              </a:rPr>
              <a:t>имя файловой переменной</a:t>
            </a:r>
            <a:r>
              <a:rPr lang="en-US" sz="2600" dirty="0">
                <a:latin typeface="Verdana" pitchFamily="34" charset="0"/>
              </a:rPr>
              <a:t>&gt;);</a:t>
            </a:r>
            <a:endParaRPr lang="ru-RU" sz="2600" dirty="0">
              <a:latin typeface="Verdana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600" b="1" dirty="0">
                <a:latin typeface="Verdana" pitchFamily="34" charset="0"/>
              </a:rPr>
              <a:t>Например: </a:t>
            </a:r>
            <a:r>
              <a:rPr lang="en-US" sz="2600" b="1" dirty="0">
                <a:latin typeface="Verdana" pitchFamily="34" charset="0"/>
              </a:rPr>
              <a:t>Close (g);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Дополнительные процедуры: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Функция определения достижения конца файла в Паскале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Eof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(&lt;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имя_ф_переменной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&gt;);</a:t>
            </a:r>
          </a:p>
          <a:p>
            <a:r>
              <a:rPr lang="ru-RU" dirty="0" smtClean="0"/>
              <a:t>Уничтожение файла в Паскале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Erase(&lt;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имя_ф_переменной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&gt;);</a:t>
            </a:r>
          </a:p>
          <a:p>
            <a:r>
              <a:rPr lang="ru-RU" dirty="0" smtClean="0"/>
              <a:t>Для добавления записей в конец файла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Append(&lt;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имя_ф_переменной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&gt;);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F59E-ED4A-4B22-B2ED-C3934170899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программ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352928" cy="5069160"/>
          </a:xfrm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  <a:latin typeface="Arial"/>
              </a:rPr>
              <a:t>Program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qq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;</a:t>
            </a:r>
            <a:br>
              <a:rPr lang="en-US" sz="2400" dirty="0" smtClean="0">
                <a:solidFill>
                  <a:srgbClr val="000000"/>
                </a:solidFill>
                <a:latin typeface="Arial"/>
              </a:rPr>
            </a:b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        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var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  a, b, c, max: integer;</a:t>
            </a:r>
            <a:endParaRPr lang="ru-RU" sz="2400" dirty="0" smtClean="0">
              <a:solidFill>
                <a:srgbClr val="000000"/>
              </a:solidFill>
              <a:latin typeface="Arial"/>
            </a:endParaRPr>
          </a:p>
          <a:p>
            <a:endParaRPr lang="en-US" sz="2400" dirty="0" smtClean="0">
              <a:solidFill>
                <a:srgbClr val="000000"/>
              </a:solidFill>
              <a:latin typeface="Arial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     begin</a:t>
            </a:r>
            <a:br>
              <a:rPr lang="en-US" sz="2400" dirty="0" smtClean="0">
                <a:solidFill>
                  <a:srgbClr val="000000"/>
                </a:solidFill>
                <a:latin typeface="Arial"/>
              </a:rPr>
            </a:b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         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en-US" sz="2400" dirty="0" smtClean="0">
                <a:solidFill>
                  <a:srgbClr val="000000"/>
                </a:solidFill>
                <a:latin typeface="Arial"/>
              </a:rPr>
            </a:b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         max:=a;</a:t>
            </a:r>
            <a:br>
              <a:rPr lang="en-US" sz="2400" dirty="0" smtClean="0">
                <a:solidFill>
                  <a:srgbClr val="000000"/>
                </a:solidFill>
                <a:latin typeface="Arial"/>
              </a:rPr>
            </a:b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         if max&lt;b then max:=b;</a:t>
            </a:r>
            <a:br>
              <a:rPr lang="en-US" sz="2400" dirty="0" smtClean="0">
                <a:solidFill>
                  <a:srgbClr val="000000"/>
                </a:solidFill>
                <a:latin typeface="Arial"/>
              </a:rPr>
            </a:b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        if max&lt;c then max:=c;  </a:t>
            </a:r>
            <a:endParaRPr lang="ru-RU" sz="2400" dirty="0" smtClean="0">
              <a:solidFill>
                <a:srgbClr val="000000"/>
              </a:solidFill>
              <a:latin typeface="Arial"/>
            </a:endParaRPr>
          </a:p>
          <a:p>
            <a:pPr marL="0" indent="14288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             </a:t>
            </a:r>
          </a:p>
          <a:p>
            <a:pPr marL="0" indent="14288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en-US" sz="2400" dirty="0" smtClean="0">
                <a:solidFill>
                  <a:srgbClr val="000000"/>
                </a:solidFill>
                <a:latin typeface="Arial"/>
              </a:rPr>
            </a:b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       </a:t>
            </a:r>
          </a:p>
          <a:p>
            <a:pPr marL="0" indent="14288"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   end.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F59E-ED4A-4B22-B2ED-C39341708996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543600" y="112474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Ввести </a:t>
            </a:r>
            <a:r>
              <a:rPr lang="en-US" dirty="0" smtClean="0"/>
              <a:t>3 </a:t>
            </a:r>
            <a:r>
              <a:rPr lang="ru-RU" dirty="0" smtClean="0"/>
              <a:t>числа и найти наибольшее из введенных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19672" y="2276872"/>
            <a:ext cx="1361270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f, g:</a:t>
            </a:r>
            <a:r>
              <a:rPr lang="ru-RU" sz="2400" dirty="0" smtClean="0">
                <a:latin typeface="Arial"/>
              </a:rPr>
              <a:t> </a:t>
            </a:r>
            <a:r>
              <a:rPr lang="en-US" sz="2400" dirty="0" smtClean="0">
                <a:latin typeface="Arial"/>
              </a:rPr>
              <a:t>text;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547664" y="3140968"/>
            <a:ext cx="2901756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assign(f, 'input.txt');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716016" y="3140968"/>
            <a:ext cx="1244251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Arial"/>
              </a:rPr>
              <a:t>reset(f);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47664" y="3543399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readln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(</a:t>
            </a:r>
            <a:r>
              <a:rPr lang="en-US" sz="2400" dirty="0" err="1" smtClean="0">
                <a:solidFill>
                  <a:srgbClr val="00B050"/>
                </a:solidFill>
                <a:latin typeface="Arial"/>
              </a:rPr>
              <a:t>f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,a,b,c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);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619672" y="5085184"/>
            <a:ext cx="3005951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Arial"/>
              </a:rPr>
              <a:t>assign(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g,'output.txt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');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716016" y="5085184"/>
            <a:ext cx="1656223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rewrite(g);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547664" y="5517232"/>
            <a:ext cx="2289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writeln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en-US" sz="2400" dirty="0" smtClean="0">
                <a:solidFill>
                  <a:srgbClr val="00B0F0"/>
                </a:solidFill>
                <a:latin typeface="Arial"/>
              </a:rPr>
              <a:t>g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, max);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619672" y="5949280"/>
            <a:ext cx="1279517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Arial"/>
              </a:rPr>
              <a:t>close(f);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59832" y="5949280"/>
            <a:ext cx="1366080" cy="461665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Arial"/>
              </a:rPr>
              <a:t>close(g);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47664" y="3543399"/>
            <a:ext cx="20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readln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(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a,b,c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);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47664" y="5517232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00"/>
                </a:solidFill>
                <a:latin typeface="Arial"/>
              </a:rPr>
              <a:t>writeln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(max);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 animBg="1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F9FF-F913-4033-B2B9-814851E2121F}" type="slidenum">
              <a:rPr lang="ru-RU" altLang="en-US"/>
              <a:pPr/>
              <a:t>14</a:t>
            </a:fld>
            <a:endParaRPr lang="ru-RU" alt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79388" y="371475"/>
            <a:ext cx="4248150" cy="583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en-US" sz="2000" dirty="0">
                <a:latin typeface="Arial Black" pitchFamily="34" charset="0"/>
              </a:rPr>
              <a:t>1.</a:t>
            </a:r>
            <a:r>
              <a:rPr lang="ru-RU" sz="2000" dirty="0">
                <a:latin typeface="Arial Black" pitchFamily="34" charset="0"/>
              </a:rPr>
              <a:t>Даны три целых числа.</a:t>
            </a:r>
            <a:endParaRPr lang="en-US" sz="2000" dirty="0">
              <a:latin typeface="Arial Black" pitchFamily="34" charset="0"/>
            </a:endParaRPr>
          </a:p>
          <a:p>
            <a:r>
              <a:rPr lang="ru-RU" sz="2000" dirty="0">
                <a:latin typeface="Arial Black" pitchFamily="34" charset="0"/>
              </a:rPr>
              <a:t> Определить, имеется ли среди них хотя бы </a:t>
            </a:r>
            <a:endParaRPr lang="en-US" sz="2000" dirty="0">
              <a:latin typeface="Arial Black" pitchFamily="34" charset="0"/>
            </a:endParaRPr>
          </a:p>
          <a:p>
            <a:r>
              <a:rPr lang="ru-RU" sz="2000" dirty="0">
                <a:latin typeface="Arial Black" pitchFamily="34" charset="0"/>
              </a:rPr>
              <a:t>одна пара равных между собой чисел.</a:t>
            </a:r>
          </a:p>
          <a:p>
            <a:r>
              <a:rPr lang="ru-RU" sz="2000" dirty="0">
                <a:solidFill>
                  <a:srgbClr val="0033CC"/>
                </a:solidFill>
                <a:latin typeface="Arial Black" pitchFamily="34" charset="0"/>
              </a:rPr>
              <a:t>Формат входных данных</a:t>
            </a:r>
          </a:p>
          <a:p>
            <a:r>
              <a:rPr lang="ru-RU" sz="2000" dirty="0">
                <a:latin typeface="Arial Black" pitchFamily="34" charset="0"/>
              </a:rPr>
              <a:t>Входной файл содержит три целых числа через пробел.</a:t>
            </a:r>
          </a:p>
          <a:p>
            <a:r>
              <a:rPr lang="ru-RU" sz="2000" dirty="0">
                <a:solidFill>
                  <a:srgbClr val="0033CC"/>
                </a:solidFill>
                <a:latin typeface="Arial Black" pitchFamily="34" charset="0"/>
              </a:rPr>
              <a:t>Формат выходных данных</a:t>
            </a:r>
          </a:p>
          <a:p>
            <a:r>
              <a:rPr lang="ru-RU" sz="2000" dirty="0">
                <a:latin typeface="Arial Black" pitchFamily="34" charset="0"/>
              </a:rPr>
              <a:t>Выведите 'YES' если это так, и 'NO' в противном случае.</a:t>
            </a:r>
            <a:r>
              <a:rPr lang="en-US" sz="2000" dirty="0">
                <a:latin typeface="Arial Black" pitchFamily="34" charset="0"/>
              </a:rPr>
              <a:t/>
            </a:r>
            <a:br>
              <a:rPr lang="en-US" sz="2000" dirty="0">
                <a:latin typeface="Arial Black" pitchFamily="34" charset="0"/>
              </a:rPr>
            </a:br>
            <a:endParaRPr lang="ru-RU" sz="2000" dirty="0">
              <a:latin typeface="Arial Black" pitchFamily="34" charset="0"/>
            </a:endParaRPr>
          </a:p>
          <a:p>
            <a:r>
              <a:rPr lang="ru-RU" sz="2000" dirty="0">
                <a:solidFill>
                  <a:srgbClr val="0033CC"/>
                </a:solidFill>
                <a:latin typeface="Arial Black" pitchFamily="34" charset="0"/>
              </a:rPr>
              <a:t>Примеры:</a:t>
            </a:r>
          </a:p>
          <a:p>
            <a:r>
              <a:rPr lang="ru-RU" sz="2000" dirty="0">
                <a:solidFill>
                  <a:srgbClr val="111111"/>
                </a:solidFill>
                <a:latin typeface="Arial Black" pitchFamily="34" charset="0"/>
              </a:rPr>
              <a:t>Вход</a:t>
            </a:r>
          </a:p>
          <a:p>
            <a:r>
              <a:rPr lang="ru-RU" sz="2000" dirty="0">
                <a:latin typeface="Arial Black" pitchFamily="34" charset="0"/>
              </a:rPr>
              <a:t>544 935 911 </a:t>
            </a:r>
          </a:p>
          <a:p>
            <a:r>
              <a:rPr lang="ru-RU" sz="2000" dirty="0">
                <a:solidFill>
                  <a:srgbClr val="111111"/>
                </a:solidFill>
                <a:latin typeface="Arial Black" pitchFamily="34" charset="0"/>
              </a:rPr>
              <a:t>Выход</a:t>
            </a:r>
          </a:p>
          <a:p>
            <a:r>
              <a:rPr lang="ru-RU" sz="2000" dirty="0">
                <a:latin typeface="Arial Black" pitchFamily="34" charset="0"/>
              </a:rPr>
              <a:t>NO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6016" y="404664"/>
            <a:ext cx="388843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Program </a:t>
            </a:r>
            <a:r>
              <a:rPr lang="en-US" sz="2000" dirty="0" err="1" smtClean="0"/>
              <a:t>vetvlenie</a:t>
            </a:r>
            <a:r>
              <a:rPr lang="en-US" sz="2000" dirty="0" smtClean="0"/>
              <a:t>;</a:t>
            </a:r>
            <a:br>
              <a:rPr lang="en-US" sz="2000" dirty="0" smtClean="0"/>
            </a:br>
            <a:r>
              <a:rPr lang="en-US" sz="2000" dirty="0" smtClean="0"/>
              <a:t>         </a:t>
            </a:r>
            <a:r>
              <a:rPr lang="en-US" sz="2000" dirty="0" err="1" smtClean="0"/>
              <a:t>Var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         </a:t>
            </a:r>
            <a:r>
              <a:rPr lang="en-US" sz="2000" dirty="0" err="1" smtClean="0"/>
              <a:t>a,b,c:integer</a:t>
            </a:r>
            <a:r>
              <a:rPr lang="en-US" sz="2000" dirty="0" smtClean="0"/>
              <a:t>;</a:t>
            </a:r>
            <a:br>
              <a:rPr lang="en-US" sz="2000" dirty="0" smtClean="0"/>
            </a:br>
            <a:r>
              <a:rPr lang="en-US" sz="2000" dirty="0" smtClean="0"/>
              <a:t>         </a:t>
            </a:r>
            <a:r>
              <a:rPr lang="en-US" sz="2000" dirty="0" err="1" smtClean="0"/>
              <a:t>f,g</a:t>
            </a:r>
            <a:r>
              <a:rPr lang="en-US" sz="2000" dirty="0" smtClean="0"/>
              <a:t>: text;</a:t>
            </a:r>
          </a:p>
          <a:p>
            <a:r>
              <a:rPr lang="en-US" sz="2000" dirty="0" smtClean="0"/>
              <a:t>begin</a:t>
            </a:r>
            <a:br>
              <a:rPr lang="en-US" sz="2000" dirty="0" smtClean="0"/>
            </a:br>
            <a:r>
              <a:rPr lang="en-US" sz="2000" dirty="0" smtClean="0"/>
              <a:t>         assign (</a:t>
            </a:r>
            <a:r>
              <a:rPr lang="en-US" sz="2000" dirty="0" err="1" smtClean="0"/>
              <a:t>f,'input.txt</a:t>
            </a:r>
            <a:r>
              <a:rPr lang="en-US" sz="2000" dirty="0" smtClean="0"/>
              <a:t>');</a:t>
            </a:r>
            <a:br>
              <a:rPr lang="en-US" sz="2000" dirty="0" smtClean="0"/>
            </a:br>
            <a:r>
              <a:rPr lang="en-US" sz="2000" dirty="0" smtClean="0"/>
              <a:t>         </a:t>
            </a:r>
            <a:r>
              <a:rPr lang="en-US" sz="2000" dirty="0" smtClean="0"/>
              <a:t>assign (</a:t>
            </a:r>
            <a:r>
              <a:rPr lang="en-US" sz="2000" dirty="0" err="1" smtClean="0"/>
              <a:t>g,'output.txt</a:t>
            </a:r>
            <a:r>
              <a:rPr lang="en-US" sz="2000" dirty="0" smtClean="0"/>
              <a:t>');</a:t>
            </a:r>
            <a:endParaRPr lang="ru-RU" sz="2000" dirty="0" smtClean="0"/>
          </a:p>
          <a:p>
            <a:r>
              <a:rPr lang="ru-RU" sz="2000" dirty="0" smtClean="0"/>
              <a:t> </a:t>
            </a:r>
            <a:r>
              <a:rPr lang="ru-RU" sz="2000" dirty="0" smtClean="0"/>
              <a:t>        </a:t>
            </a:r>
            <a:r>
              <a:rPr lang="en-US" sz="2000" dirty="0" smtClean="0"/>
              <a:t>reset </a:t>
            </a:r>
            <a:r>
              <a:rPr lang="en-US" sz="2000" dirty="0" smtClean="0"/>
              <a:t>(f</a:t>
            </a:r>
            <a:r>
              <a:rPr lang="en-US" sz="2000" dirty="0" smtClean="0"/>
              <a:t>); rewrite (g);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         </a:t>
            </a:r>
            <a:r>
              <a:rPr lang="en-US" sz="2000" dirty="0" err="1" smtClean="0"/>
              <a:t>readln</a:t>
            </a:r>
            <a:r>
              <a:rPr lang="en-US" sz="2000" dirty="0" smtClean="0"/>
              <a:t> (</a:t>
            </a:r>
            <a:r>
              <a:rPr lang="en-US" sz="2000" dirty="0" err="1" smtClean="0"/>
              <a:t>f,a,b,c</a:t>
            </a:r>
            <a:r>
              <a:rPr lang="en-US" sz="2000" dirty="0" smtClean="0"/>
              <a:t>);</a:t>
            </a:r>
            <a:r>
              <a:rPr lang="en-US" sz="2000" dirty="0" smtClean="0"/>
              <a:t>        </a:t>
            </a:r>
            <a:r>
              <a:rPr lang="en-US" sz="2000" dirty="0" smtClean="0"/>
              <a:t> </a:t>
            </a:r>
            <a:r>
              <a:rPr lang="en-US" sz="2000" dirty="0" smtClean="0"/>
              <a:t>      </a:t>
            </a:r>
            <a:br>
              <a:rPr lang="en-US" sz="2000" dirty="0" smtClean="0"/>
            </a:br>
            <a:r>
              <a:rPr lang="en-US" sz="2000" dirty="0" smtClean="0"/>
              <a:t> </a:t>
            </a:r>
            <a:endParaRPr lang="ru-RU" sz="2000" dirty="0" smtClean="0"/>
          </a:p>
          <a:p>
            <a:r>
              <a:rPr lang="en-US" sz="2000" dirty="0" smtClean="0"/>
              <a:t>if </a:t>
            </a:r>
            <a:r>
              <a:rPr lang="en-US" sz="2000" dirty="0" smtClean="0"/>
              <a:t>(a=b) or (b=c) or (c=a) </a:t>
            </a:r>
            <a:endParaRPr lang="ru-RU" sz="2000" dirty="0" smtClean="0"/>
          </a:p>
          <a:p>
            <a:r>
              <a:rPr lang="en-US" sz="2000" dirty="0" smtClean="0"/>
              <a:t>then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         </a:t>
            </a:r>
            <a:r>
              <a:rPr lang="en-US" sz="2000" dirty="0" err="1" smtClean="0"/>
              <a:t>writeln</a:t>
            </a:r>
            <a:r>
              <a:rPr lang="en-US" sz="2000" dirty="0" smtClean="0"/>
              <a:t> (</a:t>
            </a:r>
            <a:r>
              <a:rPr lang="en-US" sz="2000" dirty="0" err="1" smtClean="0"/>
              <a:t>g,'YES</a:t>
            </a:r>
            <a:r>
              <a:rPr lang="en-US" sz="2000" dirty="0" smtClean="0"/>
              <a:t>')</a:t>
            </a:r>
            <a:br>
              <a:rPr lang="en-US" sz="2000" dirty="0" smtClean="0"/>
            </a:br>
            <a:r>
              <a:rPr lang="en-US" sz="2000" dirty="0" smtClean="0"/>
              <a:t> </a:t>
            </a:r>
            <a:r>
              <a:rPr lang="en-US" sz="2000" dirty="0" smtClean="0"/>
              <a:t>else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         </a:t>
            </a:r>
            <a:r>
              <a:rPr lang="en-US" sz="2000" dirty="0" err="1" smtClean="0"/>
              <a:t>writeln</a:t>
            </a:r>
            <a:r>
              <a:rPr lang="en-US" sz="2000" dirty="0" smtClean="0"/>
              <a:t> (</a:t>
            </a:r>
            <a:r>
              <a:rPr lang="en-US" sz="2000" dirty="0" err="1" smtClean="0"/>
              <a:t>g,'NO</a:t>
            </a:r>
            <a:r>
              <a:rPr lang="en-US" sz="2000" dirty="0" smtClean="0"/>
              <a:t>');</a:t>
            </a:r>
            <a:br>
              <a:rPr lang="en-US" sz="2000" dirty="0" smtClean="0"/>
            </a:br>
            <a:r>
              <a:rPr lang="en-US" sz="2000" dirty="0" smtClean="0"/>
              <a:t>close(g);</a:t>
            </a:r>
            <a:r>
              <a:rPr lang="ru-RU" sz="2000" dirty="0" smtClean="0"/>
              <a:t> </a:t>
            </a:r>
            <a:r>
              <a:rPr lang="en-US" sz="2000" dirty="0" smtClean="0"/>
              <a:t>close (f);</a:t>
            </a:r>
            <a:endParaRPr lang="en-US" sz="2000" dirty="0" smtClean="0"/>
          </a:p>
          <a:p>
            <a:r>
              <a:rPr lang="en-US" sz="2000" dirty="0" smtClean="0"/>
              <a:t>end.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Решите задачи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Сформировать файл из 10 чисел в диапазоне от 0 до 30, заданных случайным образом. Найти наибольшее из чисел.</a:t>
            </a:r>
          </a:p>
          <a:p>
            <a:r>
              <a:rPr lang="ru-RU" dirty="0" smtClean="0"/>
              <a:t>Сформировать файл из 10 чисел в диапазоне от -20 до 20, заданных случайным образом.  В файл </a:t>
            </a:r>
            <a:r>
              <a:rPr lang="en-US" dirty="0" err="1" smtClean="0"/>
              <a:t>chet</a:t>
            </a:r>
            <a:r>
              <a:rPr lang="ru-RU" dirty="0" smtClean="0"/>
              <a:t> записать четные числа, в файл</a:t>
            </a:r>
            <a:r>
              <a:rPr lang="en-US" dirty="0" smtClean="0"/>
              <a:t> </a:t>
            </a:r>
            <a:r>
              <a:rPr lang="en-US" dirty="0" err="1" smtClean="0"/>
              <a:t>nechet</a:t>
            </a:r>
            <a:r>
              <a:rPr lang="ru-RU" dirty="0" smtClean="0"/>
              <a:t> – нечетные.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4C5E-708E-4ACC-892E-409839E90682}" type="slidenum">
              <a:rPr lang="ru-RU" altLang="en-US" smtClean="0"/>
              <a:pPr/>
              <a:t>15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3686-F0D3-408C-9230-5D3ACEA31818}" type="slidenum">
              <a:rPr lang="ru-RU"/>
              <a:pPr/>
              <a:t>2</a:t>
            </a:fld>
            <a:endParaRPr lang="ru-RU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39825"/>
          </a:xfrm>
        </p:spPr>
        <p:txBody>
          <a:bodyPr/>
          <a:lstStyle/>
          <a:p>
            <a:r>
              <a:rPr lang="ru-RU" b="1"/>
              <a:t>Описание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6769124" cy="1440061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 dirty="0">
                <a:solidFill>
                  <a:srgbClr val="800000"/>
                </a:solidFill>
              </a:rPr>
              <a:t>Файл</a:t>
            </a:r>
            <a:r>
              <a:rPr lang="ru-RU" sz="2400" b="1" dirty="0">
                <a:solidFill>
                  <a:srgbClr val="800000"/>
                </a:solidFill>
              </a:rPr>
              <a:t> – это область памяти на внешнем носителе, в которой хранится некоторая информация.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3000" b="1" dirty="0">
              <a:solidFill>
                <a:srgbClr val="800000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5536" y="2996952"/>
            <a:ext cx="83534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/>
              <a:t>   </a:t>
            </a:r>
            <a:r>
              <a:rPr lang="ru-RU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Особенности:</a:t>
            </a:r>
          </a:p>
          <a:p>
            <a:r>
              <a:rPr lang="ru-RU" sz="2000" i="1" dirty="0"/>
              <a:t>а) файл имеет имя;</a:t>
            </a:r>
          </a:p>
          <a:p>
            <a:r>
              <a:rPr lang="ru-RU" sz="2000" i="1" dirty="0"/>
              <a:t>б) файл содержит компоненты  одного типа (файл строк, файл записей)</a:t>
            </a:r>
          </a:p>
          <a:p>
            <a:r>
              <a:rPr lang="ru-RU" sz="2000" i="1" dirty="0"/>
              <a:t>в)объем файла не оговаривается в программе ;</a:t>
            </a:r>
            <a:endParaRPr lang="ru-RU" sz="2000" dirty="0"/>
          </a:p>
          <a:p>
            <a:r>
              <a:rPr lang="ru-RU" sz="2400" dirty="0"/>
              <a:t> </a:t>
            </a:r>
          </a:p>
        </p:txBody>
      </p:sp>
      <p:pic>
        <p:nvPicPr>
          <p:cNvPr id="11266" name="Picture 2" descr="файл Паскаля (Pascal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5877272"/>
            <a:ext cx="4248472" cy="60272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95536" y="4797152"/>
            <a:ext cx="87974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Условно </a:t>
            </a:r>
            <a:r>
              <a:rPr lang="ru-RU" b="1" dirty="0" smtClean="0"/>
              <a:t>файл в Паскале</a:t>
            </a:r>
            <a:r>
              <a:rPr lang="ru-RU" dirty="0" smtClean="0"/>
              <a:t> можно изобразить как некоторую ленту, </a:t>
            </a:r>
            <a:endParaRPr lang="en-US" dirty="0" smtClean="0"/>
          </a:p>
          <a:p>
            <a:r>
              <a:rPr lang="ru-RU" dirty="0" smtClean="0"/>
              <a:t>у которой есть </a:t>
            </a:r>
            <a:r>
              <a:rPr lang="ru-RU" b="1" dirty="0" smtClean="0"/>
              <a:t>начало</a:t>
            </a:r>
            <a:r>
              <a:rPr lang="ru-RU" dirty="0" smtClean="0"/>
              <a:t>, а конец не фиксируется. </a:t>
            </a:r>
            <a:endParaRPr lang="en-US" dirty="0" smtClean="0"/>
          </a:p>
          <a:p>
            <a:r>
              <a:rPr lang="ru-RU" dirty="0" smtClean="0"/>
              <a:t>Элементы файла записываются на эту ленту </a:t>
            </a:r>
            <a:r>
              <a:rPr lang="ru-RU" b="1" dirty="0" smtClean="0"/>
              <a:t>последовательно</a:t>
            </a:r>
            <a:r>
              <a:rPr lang="ru-RU" dirty="0" smtClean="0"/>
              <a:t> друг за другом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E592-F800-46D8-ABED-8E3BF1722B95}" type="slidenum">
              <a:rPr lang="ru-RU"/>
              <a:pPr/>
              <a:t>3</a:t>
            </a:fld>
            <a:endParaRPr 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229600" cy="1139825"/>
          </a:xfrm>
        </p:spPr>
        <p:txBody>
          <a:bodyPr/>
          <a:lstStyle/>
          <a:p>
            <a:r>
              <a:rPr lang="ru-RU" b="1" dirty="0"/>
              <a:t>Типы файлов </a:t>
            </a:r>
            <a:r>
              <a:rPr lang="ru-RU" b="1" dirty="0" smtClean="0"/>
              <a:t>Паскаль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87475"/>
            <a:ext cx="8229600" cy="4849837"/>
          </a:xfrm>
        </p:spPr>
        <p:txBody>
          <a:bodyPr/>
          <a:lstStyle/>
          <a:p>
            <a:pPr marL="0" indent="12700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Паскаль </a:t>
            </a:r>
            <a:r>
              <a:rPr lang="ru-RU" sz="2000" dirty="0"/>
              <a:t>поддерживает три типа файлов: </a:t>
            </a:r>
          </a:p>
          <a:p>
            <a:pPr marL="0" indent="12700">
              <a:lnSpc>
                <a:spcPct val="90000"/>
              </a:lnSpc>
            </a:pPr>
            <a:r>
              <a:rPr lang="ru-RU" sz="2000" i="1" dirty="0" smtClean="0">
                <a:solidFill>
                  <a:srgbClr val="800000"/>
                </a:solidFill>
              </a:rPr>
              <a:t> текстовые </a:t>
            </a:r>
            <a:r>
              <a:rPr lang="ru-RU" sz="2000" i="1" dirty="0">
                <a:solidFill>
                  <a:srgbClr val="800000"/>
                </a:solidFill>
              </a:rPr>
              <a:t>файлы; </a:t>
            </a:r>
          </a:p>
          <a:p>
            <a:pPr marL="0" indent="12700">
              <a:lnSpc>
                <a:spcPct val="90000"/>
              </a:lnSpc>
            </a:pPr>
            <a:r>
              <a:rPr lang="ru-RU" sz="2000" i="1" dirty="0" smtClean="0">
                <a:solidFill>
                  <a:srgbClr val="800000"/>
                </a:solidFill>
              </a:rPr>
              <a:t> типизированные </a:t>
            </a:r>
            <a:r>
              <a:rPr lang="ru-RU" sz="2000" i="1" dirty="0">
                <a:solidFill>
                  <a:srgbClr val="800000"/>
                </a:solidFill>
              </a:rPr>
              <a:t>файлы; </a:t>
            </a:r>
          </a:p>
          <a:p>
            <a:pPr marL="0" indent="12700">
              <a:lnSpc>
                <a:spcPct val="90000"/>
              </a:lnSpc>
            </a:pPr>
            <a:r>
              <a:rPr lang="ru-RU" sz="2000" i="1" dirty="0" smtClean="0">
                <a:solidFill>
                  <a:srgbClr val="800000"/>
                </a:solidFill>
              </a:rPr>
              <a:t> </a:t>
            </a:r>
            <a:r>
              <a:rPr lang="ru-RU" sz="2000" i="1" dirty="0" err="1" smtClean="0">
                <a:solidFill>
                  <a:srgbClr val="800000"/>
                </a:solidFill>
              </a:rPr>
              <a:t>нетипизированные</a:t>
            </a:r>
            <a:r>
              <a:rPr lang="ru-RU" sz="2000" i="1" dirty="0" smtClean="0">
                <a:solidFill>
                  <a:srgbClr val="800000"/>
                </a:solidFill>
              </a:rPr>
              <a:t> </a:t>
            </a:r>
            <a:r>
              <a:rPr lang="ru-RU" sz="2000" i="1" dirty="0">
                <a:solidFill>
                  <a:srgbClr val="800000"/>
                </a:solidFill>
              </a:rPr>
              <a:t>файлы.</a:t>
            </a:r>
          </a:p>
          <a:p>
            <a:pPr marL="0" indent="12700">
              <a:lnSpc>
                <a:spcPct val="90000"/>
              </a:lnSpc>
              <a:buFont typeface="Wingdings" pitchFamily="2" charset="2"/>
              <a:buNone/>
            </a:pPr>
            <a:endParaRPr lang="ru-RU" sz="2000" i="1" dirty="0">
              <a:solidFill>
                <a:srgbClr val="800000"/>
              </a:solidFill>
            </a:endParaRPr>
          </a:p>
          <a:p>
            <a:pPr marL="0" indent="12700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/>
              <a:t>Файл, в описании которого указывается тип элементов, называется </a:t>
            </a:r>
            <a:r>
              <a:rPr lang="ru-RU" sz="2000" i="1" dirty="0">
                <a:solidFill>
                  <a:srgbClr val="800000"/>
                </a:solidFill>
              </a:rPr>
              <a:t>типизированным</a:t>
            </a:r>
            <a:r>
              <a:rPr lang="ru-RU" sz="2000" i="1" dirty="0"/>
              <a:t>. </a:t>
            </a:r>
            <a:r>
              <a:rPr lang="ru-RU" sz="2000" dirty="0"/>
              <a:t>Все элементы файла пронумерованы начиная с нуля</a:t>
            </a:r>
            <a:r>
              <a:rPr lang="ru-RU" sz="2000" dirty="0" smtClean="0"/>
              <a:t>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  <a:p>
            <a:pPr marL="0" indent="12700">
              <a:lnSpc>
                <a:spcPct val="90000"/>
              </a:lnSpc>
              <a:buFont typeface="Wingdings" pitchFamily="2" charset="2"/>
              <a:buNone/>
            </a:pPr>
            <a:r>
              <a:rPr lang="ru-RU" sz="2000" i="1" dirty="0">
                <a:solidFill>
                  <a:srgbClr val="800000"/>
                </a:solidFill>
              </a:rPr>
              <a:t>Текстовый </a:t>
            </a:r>
            <a:r>
              <a:rPr lang="ru-RU" sz="2000" i="1" dirty="0"/>
              <a:t>файл представляет собой последовательность символов разбитую на строки. Каждая строка заканчивается маркером конца строки.</a:t>
            </a:r>
            <a:br>
              <a:rPr lang="ru-RU" sz="2000" i="1" dirty="0"/>
            </a:br>
            <a:r>
              <a:rPr lang="ru-RU" sz="2000" i="1" dirty="0"/>
              <a:t/>
            </a:r>
            <a:br>
              <a:rPr lang="ru-RU" sz="2000" i="1" dirty="0"/>
            </a:br>
            <a:r>
              <a:rPr lang="ru-RU" sz="2000" i="1" dirty="0" err="1">
                <a:solidFill>
                  <a:srgbClr val="800000"/>
                </a:solidFill>
              </a:rPr>
              <a:t>Нетипизированные</a:t>
            </a:r>
            <a:r>
              <a:rPr lang="ru-RU" sz="2000" i="1" dirty="0">
                <a:solidFill>
                  <a:srgbClr val="800000"/>
                </a:solidFill>
              </a:rPr>
              <a:t> файлы</a:t>
            </a:r>
            <a:r>
              <a:rPr lang="ru-RU" sz="2000" i="1" dirty="0"/>
              <a:t> рассматриваются как совокупность символов и байтов, не имеют определенного типа.</a:t>
            </a:r>
            <a:endParaRPr lang="ru-RU" sz="20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19D6-F55C-42F7-9E1D-251626395EEC}" type="slidenum">
              <a:rPr lang="ru-RU"/>
              <a:pPr/>
              <a:t>4</a:t>
            </a:fld>
            <a:endParaRPr lang="ru-RU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920037" cy="735012"/>
          </a:xfrm>
        </p:spPr>
        <p:txBody>
          <a:bodyPr/>
          <a:lstStyle/>
          <a:p>
            <a:pPr algn="ctr"/>
            <a:r>
              <a:rPr lang="ru-RU" b="1"/>
              <a:t>Средства обработки файлов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6612"/>
          </a:xfrm>
        </p:spPr>
        <p:txBody>
          <a:bodyPr/>
          <a:lstStyle/>
          <a:p>
            <a:r>
              <a:rPr lang="ru-RU" sz="3200" dirty="0" smtClean="0"/>
              <a:t>Описать файловую переменную</a:t>
            </a:r>
            <a:r>
              <a:rPr lang="en-US" sz="3200" dirty="0" smtClean="0"/>
              <a:t>;</a:t>
            </a:r>
            <a:endParaRPr lang="ru-RU" sz="3200" dirty="0" smtClean="0"/>
          </a:p>
          <a:p>
            <a:r>
              <a:rPr lang="ru-RU" sz="3200" dirty="0" smtClean="0"/>
              <a:t>установить </a:t>
            </a:r>
            <a:r>
              <a:rPr lang="ru-RU" sz="3200" dirty="0"/>
              <a:t>связь программы с файлом; </a:t>
            </a:r>
          </a:p>
          <a:p>
            <a:r>
              <a:rPr lang="ru-RU" sz="3200" dirty="0"/>
              <a:t>"открыть" файл для чтения или записи; </a:t>
            </a:r>
          </a:p>
          <a:p>
            <a:r>
              <a:rPr lang="ru-RU" sz="3200" dirty="0"/>
              <a:t>считать из файла или записать в файл; </a:t>
            </a:r>
          </a:p>
          <a:p>
            <a:r>
              <a:rPr lang="ru-RU" sz="3200" dirty="0"/>
              <a:t>закрыть файл.</a:t>
            </a:r>
          </a:p>
          <a:p>
            <a:pPr>
              <a:buFont typeface="Wingdings" pitchFamily="2" charset="2"/>
              <a:buNone/>
            </a:pPr>
            <a:endParaRPr lang="ru-RU" sz="3200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-1647871038" y="-96008825"/>
            <a:ext cx="104917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6960" tIns="47610" rIns="126960" bIns="47610" anchor="ctr">
            <a:spAutoFit/>
          </a:bodyPr>
          <a:lstStyle/>
          <a:p>
            <a:r>
              <a:rPr lang="ru-RU"/>
              <a:t>В программе на Паскале текстовый файл представлен файловой переменной типа TEXT.</a:t>
            </a:r>
          </a:p>
          <a:p>
            <a:pPr eaLnBrk="0" hangingPunct="0"/>
            <a:r>
              <a:rPr lang="ru-RU"/>
              <a:t>Var &lt;имя файловой переменной&gt;: text;</a:t>
            </a:r>
          </a:p>
          <a:p>
            <a:pPr eaLnBrk="0" hangingPunct="0"/>
            <a:r>
              <a:rPr lang="ru-RU" i="1"/>
              <a:t>Связь файловой переменной с именем файла на диске</a:t>
            </a:r>
            <a:r>
              <a:rPr lang="ru-RU"/>
              <a:t> осуществляется с помощью оператора </a:t>
            </a:r>
            <a:endParaRPr lang="ru-RU" sz="76500"/>
          </a:p>
          <a:p>
            <a:pPr eaLnBrk="0" hangingPunct="0"/>
            <a:endParaRPr lang="ru-RU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-1647871038" y="-95699263"/>
            <a:ext cx="17622838" cy="19856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6960" tIns="47610" rIns="126960" bIns="47610" anchor="ctr">
            <a:spAutoFit/>
          </a:bodyPr>
          <a:lstStyle/>
          <a:p>
            <a:r>
              <a:rPr lang="ru-RU" sz="76500"/>
              <a:t>Assign (имя файловой переменной, имя файла на диске);</a:t>
            </a:r>
            <a:endParaRPr lang="ru-RU"/>
          </a:p>
          <a:p>
            <a:pPr eaLnBrk="0" hangingPunct="0"/>
            <a:endParaRPr lang="ru-RU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-1647871038" y="-95699263"/>
            <a:ext cx="214748364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6960" tIns="47610" rIns="126960" bIns="47610" anchor="ctr">
            <a:spAutoFit/>
          </a:bodyPr>
          <a:lstStyle/>
          <a:p>
            <a:r>
              <a:rPr lang="ru-RU"/>
              <a:t>Имя файла на диске больше нигде в программе не появляется. &lt;Имя файла на диске&gt; должно содержать полный путь для поиска данного файла. Если полный путь к файлу не указан, то файл будет искаться в каталоге, где находится исходный текст программы.</a:t>
            </a:r>
            <a:br>
              <a:rPr lang="ru-RU"/>
            </a:br>
            <a:endParaRPr lang="ru-RU"/>
          </a:p>
          <a:p>
            <a:pPr eaLnBrk="0" hangingPunct="0"/>
            <a:r>
              <a:rPr lang="ru-RU" i="1"/>
              <a:t>Открытие файла для чтения</a:t>
            </a:r>
            <a:r>
              <a:rPr lang="ru-RU"/>
              <a:t> выполняется оператором</a:t>
            </a:r>
          </a:p>
          <a:p>
            <a:pPr eaLnBrk="0" hangingPunct="0"/>
            <a:endParaRPr lang="ru-RU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-1647871038" y="-95699263"/>
            <a:ext cx="214748364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6960" tIns="47610" rIns="126960" bIns="47610" anchor="ctr">
            <a:spAutoFit/>
          </a:bodyPr>
          <a:lstStyle/>
          <a:p>
            <a:r>
              <a:rPr lang="ru-RU"/>
              <a:t>Reset (имя файловой переменной);</a:t>
            </a:r>
          </a:p>
          <a:p>
            <a:pPr eaLnBrk="0" hangingPunct="0"/>
            <a:endParaRPr lang="ru-RU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-1647871038" y="-95699263"/>
            <a:ext cx="214748364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6960" tIns="47610" rIns="126960" bIns="47610" anchor="ctr">
            <a:spAutoFit/>
          </a:bodyPr>
          <a:lstStyle/>
          <a:p>
            <a:r>
              <a:rPr lang="ru-RU"/>
              <a:t>Если на диске нет файла с данным именем, то выполнение программы прервется.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 i="1"/>
              <a:t>Открытие файла для записи</a:t>
            </a:r>
            <a:r>
              <a:rPr lang="ru-RU"/>
              <a:t> осуществляется оператором </a:t>
            </a:r>
          </a:p>
          <a:p>
            <a:pPr eaLnBrk="0" hangingPunct="0"/>
            <a:endParaRPr lang="ru-RU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-1647871038" y="-95699263"/>
            <a:ext cx="214748364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6960" tIns="47610" rIns="126960" bIns="47610" anchor="ctr">
            <a:spAutoFit/>
          </a:bodyPr>
          <a:lstStyle/>
          <a:p>
            <a:r>
              <a:rPr lang="ru-RU"/>
              <a:t>Rewrite (имя файловой переменной);</a:t>
            </a:r>
          </a:p>
          <a:p>
            <a:pPr eaLnBrk="0" hangingPunct="0"/>
            <a:endParaRPr lang="ru-RU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-1643391113" y="-95699263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/>
              <a:t>Если на диске нет файла с данным именем, то файл будет создан.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E707-7B69-4379-A9F6-EEE1D5D82A2D}" type="slidenum">
              <a:rPr lang="ru-RU"/>
              <a:pPr/>
              <a:t>5</a:t>
            </a:fld>
            <a:endParaRPr lang="ru-RU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Описание файловой переменной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539750" y="1484313"/>
            <a:ext cx="7561263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500" b="1" dirty="0">
                <a:solidFill>
                  <a:srgbClr val="800000"/>
                </a:solidFill>
              </a:rPr>
              <a:t>Описание файловой переменной</a:t>
            </a:r>
            <a:endParaRPr lang="en-US" sz="2500" b="1" dirty="0">
              <a:solidFill>
                <a:srgbClr val="800000"/>
              </a:solidFill>
            </a:endParaRPr>
          </a:p>
          <a:p>
            <a:r>
              <a:rPr lang="en-US" sz="2500" b="1" dirty="0" err="1">
                <a:solidFill>
                  <a:srgbClr val="7030A0"/>
                </a:solidFill>
              </a:rPr>
              <a:t>Var</a:t>
            </a:r>
            <a:r>
              <a:rPr lang="en-US" sz="2500" b="1" dirty="0">
                <a:solidFill>
                  <a:srgbClr val="7030A0"/>
                </a:solidFill>
              </a:rPr>
              <a:t> </a:t>
            </a:r>
          </a:p>
          <a:p>
            <a:r>
              <a:rPr lang="en-US" sz="2500" b="1" dirty="0">
                <a:solidFill>
                  <a:srgbClr val="7030A0"/>
                </a:solidFill>
              </a:rPr>
              <a:t>&lt;</a:t>
            </a:r>
            <a:r>
              <a:rPr lang="ru-RU" sz="2500" b="1" dirty="0">
                <a:solidFill>
                  <a:srgbClr val="7030A0"/>
                </a:solidFill>
              </a:rPr>
              <a:t>имя файловой переменной</a:t>
            </a:r>
            <a:r>
              <a:rPr lang="en-US" sz="2500" b="1" dirty="0">
                <a:solidFill>
                  <a:srgbClr val="7030A0"/>
                </a:solidFill>
              </a:rPr>
              <a:t>&gt;: text ;</a:t>
            </a:r>
          </a:p>
          <a:p>
            <a:r>
              <a:rPr lang="ru-RU" sz="2500" b="1" dirty="0"/>
              <a:t>Например:</a:t>
            </a:r>
          </a:p>
          <a:p>
            <a:r>
              <a:rPr lang="en-US" sz="2500" b="1" dirty="0" err="1"/>
              <a:t>Var</a:t>
            </a:r>
            <a:endParaRPr lang="en-US" sz="2500" b="1" dirty="0"/>
          </a:p>
          <a:p>
            <a:r>
              <a:rPr lang="en-US" sz="2500" b="1" dirty="0"/>
              <a:t>      </a:t>
            </a:r>
            <a:r>
              <a:rPr lang="en-US" sz="2500" b="1" dirty="0" err="1"/>
              <a:t>f,g:text</a:t>
            </a:r>
            <a:r>
              <a:rPr lang="en-US" sz="2500" b="1" dirty="0"/>
              <a:t>;</a:t>
            </a:r>
            <a:endParaRPr lang="ru-RU" sz="2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E707-7B69-4379-A9F6-EEE1D5D82A2D}" type="slidenum">
              <a:rPr lang="ru-RU"/>
              <a:pPr/>
              <a:t>6</a:t>
            </a:fld>
            <a:endParaRPr lang="ru-RU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Установка связи </a:t>
            </a:r>
            <a:b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программы с файлом</a:t>
            </a: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95536" y="1628800"/>
            <a:ext cx="856932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800000"/>
                </a:solidFill>
              </a:rPr>
              <a:t>Для установления связи переменной и </a:t>
            </a:r>
            <a:r>
              <a:rPr lang="ru-RU" sz="2400" b="1" dirty="0" smtClean="0">
                <a:solidFill>
                  <a:srgbClr val="800000"/>
                </a:solidFill>
              </a:rPr>
              <a:t>файла</a:t>
            </a:r>
            <a:r>
              <a:rPr lang="en-US" sz="2400" b="1" dirty="0" smtClean="0">
                <a:solidFill>
                  <a:srgbClr val="800000"/>
                </a:solidFill>
              </a:rPr>
              <a:t> </a:t>
            </a:r>
            <a:r>
              <a:rPr lang="ru-RU" sz="2400" b="1" dirty="0" smtClean="0">
                <a:solidFill>
                  <a:srgbClr val="800000"/>
                </a:solidFill>
              </a:rPr>
              <a:t>служит процедура:</a:t>
            </a:r>
            <a:endParaRPr lang="ru-RU" sz="2400" b="1" dirty="0">
              <a:solidFill>
                <a:srgbClr val="800000"/>
              </a:solidFill>
            </a:endParaRPr>
          </a:p>
          <a:p>
            <a:endParaRPr lang="ru-RU" sz="2400" b="1" dirty="0" smtClean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Assign</a:t>
            </a:r>
            <a:r>
              <a:rPr lang="ru-RU" sz="2400" dirty="0"/>
              <a:t>(</a:t>
            </a:r>
            <a:r>
              <a:rPr lang="en-US" sz="2400" dirty="0"/>
              <a:t>&lt;</a:t>
            </a:r>
            <a:r>
              <a:rPr lang="ru-RU" sz="2400" dirty="0"/>
              <a:t>имя файловой переменной</a:t>
            </a:r>
            <a:r>
              <a:rPr lang="en-US" sz="2400" dirty="0"/>
              <a:t>&gt;</a:t>
            </a:r>
            <a:r>
              <a:rPr lang="ru-RU" sz="2400" dirty="0"/>
              <a:t>,</a:t>
            </a:r>
            <a:r>
              <a:rPr lang="en-US" sz="2400" dirty="0"/>
              <a:t>’&lt;</a:t>
            </a:r>
            <a:r>
              <a:rPr lang="ru-RU" sz="2400" dirty="0"/>
              <a:t>имя файла на диске</a:t>
            </a:r>
            <a:r>
              <a:rPr lang="en-US" sz="2400" dirty="0"/>
              <a:t>&gt;’);</a:t>
            </a:r>
          </a:p>
          <a:p>
            <a:r>
              <a:rPr lang="ru-RU" sz="2400" b="1" dirty="0"/>
              <a:t>Например: </a:t>
            </a:r>
            <a:r>
              <a:rPr lang="en-US" sz="2400" b="1" dirty="0"/>
              <a:t>Assign (</a:t>
            </a:r>
            <a:r>
              <a:rPr lang="en-US" sz="2400" b="1" dirty="0" err="1"/>
              <a:t>f,‘input.txt</a:t>
            </a:r>
            <a:r>
              <a:rPr lang="en-US" sz="2400" b="1" dirty="0"/>
              <a:t>’);</a:t>
            </a:r>
          </a:p>
          <a:p>
            <a:r>
              <a:rPr lang="en-US" sz="2400" b="1" dirty="0"/>
              <a:t>                    Assign (</a:t>
            </a:r>
            <a:r>
              <a:rPr lang="en-US" sz="2400" b="1" dirty="0" err="1"/>
              <a:t>g,’output.txt</a:t>
            </a:r>
            <a:r>
              <a:rPr lang="en-US" sz="2400" b="1" dirty="0"/>
              <a:t>’);             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4581128"/>
            <a:ext cx="86302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Имя </a:t>
            </a:r>
            <a:r>
              <a:rPr lang="ru-RU" dirty="0" smtClean="0">
                <a:solidFill>
                  <a:srgbClr val="FF0000"/>
                </a:solidFill>
              </a:rPr>
              <a:t>файла должно содержать путь доступа к файлу, включая имя дисковода.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При этом имя файла должно быть заключено в апострофы</a:t>
            </a:r>
          </a:p>
          <a:p>
            <a:r>
              <a:rPr lang="ru-RU" dirty="0" smtClean="0"/>
              <a:t>       </a:t>
            </a:r>
            <a:r>
              <a:rPr lang="ru-RU" b="1" dirty="0" smtClean="0">
                <a:solidFill>
                  <a:srgbClr val="7030A0"/>
                </a:solidFill>
              </a:rPr>
              <a:t>Пример: </a:t>
            </a:r>
            <a:r>
              <a:rPr lang="en-US" b="1" dirty="0" smtClean="0">
                <a:solidFill>
                  <a:srgbClr val="7030A0"/>
                </a:solidFill>
              </a:rPr>
              <a:t>Assign (f, 'G:\Home\ Student\ Lang\ Pascal\ primer.txt');</a:t>
            </a:r>
            <a:endParaRPr lang="ru-RU" b="1" dirty="0" smtClean="0">
              <a:solidFill>
                <a:srgbClr val="7030A0"/>
              </a:solidFill>
            </a:endParaRPr>
          </a:p>
          <a:p>
            <a:r>
              <a:rPr lang="ru-RU" dirty="0" smtClean="0"/>
              <a:t>Если путь не указан, то программа будет искать файл в папке, </a:t>
            </a:r>
          </a:p>
          <a:p>
            <a:r>
              <a:rPr lang="ru-RU" dirty="0" smtClean="0"/>
              <a:t>где сохранена программа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BADA-1705-46B2-B611-914D58970BDF}" type="slidenum">
              <a:rPr lang="ru-RU"/>
              <a:pPr/>
              <a:t>7</a:t>
            </a:fld>
            <a:endParaRPr lang="ru-RU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/>
              <a:t>Открытие файла для чтения или записи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500" dirty="0"/>
              <a:t>Для чтения из файла необходимо открыть файл для чтения с помощью процедуры </a:t>
            </a:r>
            <a:r>
              <a:rPr lang="en-US" sz="25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RESET</a:t>
            </a:r>
            <a:r>
              <a:rPr lang="en-US" sz="2500" dirty="0"/>
              <a:t>(&lt;</a:t>
            </a:r>
            <a:r>
              <a:rPr lang="ru-RU" sz="2500" dirty="0"/>
              <a:t>имя файловой переменной</a:t>
            </a:r>
            <a:r>
              <a:rPr lang="en-US" sz="2500" dirty="0"/>
              <a:t>&gt;);</a:t>
            </a:r>
            <a:endParaRPr lang="ru-RU" sz="2500" dirty="0"/>
          </a:p>
          <a:p>
            <a:pPr>
              <a:buFont typeface="Wingdings" pitchFamily="2" charset="2"/>
              <a:buNone/>
            </a:pPr>
            <a:r>
              <a:rPr lang="ru-RU" sz="2500" b="1" dirty="0"/>
              <a:t>Например: </a:t>
            </a:r>
            <a:r>
              <a:rPr lang="en-US" sz="2500" b="1" dirty="0"/>
              <a:t>Reset (f);</a:t>
            </a:r>
          </a:p>
          <a:p>
            <a:endParaRPr lang="en-US" sz="2500" dirty="0"/>
          </a:p>
          <a:p>
            <a:pPr>
              <a:buFont typeface="Wingdings" pitchFamily="2" charset="2"/>
              <a:buNone/>
            </a:pPr>
            <a:endParaRPr lang="ru-RU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3717032"/>
            <a:ext cx="8020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Эта процедура ищет на диске уже существующий файл и переводит его </a:t>
            </a:r>
            <a:endParaRPr lang="en-US" dirty="0" smtClean="0"/>
          </a:p>
          <a:p>
            <a:r>
              <a:rPr lang="ru-RU" dirty="0" smtClean="0"/>
              <a:t>в режим чтения, устанавливая указатель на первую позицию файла</a:t>
            </a:r>
            <a:endParaRPr lang="ru-RU" dirty="0"/>
          </a:p>
        </p:txBody>
      </p:sp>
      <p:pic>
        <p:nvPicPr>
          <p:cNvPr id="6146" name="Picture 2" descr="файл Паскаля (Pascal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653136"/>
            <a:ext cx="4570936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BADA-1705-46B2-B611-914D58970BDF}" type="slidenum">
              <a:rPr lang="ru-RU"/>
              <a:pPr/>
              <a:t>8</a:t>
            </a:fld>
            <a:endParaRPr lang="ru-RU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/>
              <a:t>Открытие файла для чтения или записи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500" dirty="0" smtClean="0"/>
              <a:t>Для </a:t>
            </a:r>
            <a:r>
              <a:rPr lang="ru-RU" sz="2500" dirty="0"/>
              <a:t>записи  в файл открываем файл для </a:t>
            </a:r>
            <a:r>
              <a:rPr lang="ru-RU" sz="2500" dirty="0" smtClean="0"/>
              <a:t>записи (перезаписи) </a:t>
            </a:r>
            <a:r>
              <a:rPr lang="ru-RU" sz="2500" dirty="0"/>
              <a:t>с помощью процедуры </a:t>
            </a:r>
          </a:p>
          <a:p>
            <a:pPr>
              <a:buFont typeface="Wingdings" pitchFamily="2" charset="2"/>
              <a:buNone/>
            </a:pPr>
            <a:r>
              <a:rPr lang="ru-RU" sz="25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5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REWRITE</a:t>
            </a:r>
            <a:r>
              <a:rPr lang="en-US" sz="2500" dirty="0"/>
              <a:t>(&lt;</a:t>
            </a:r>
            <a:r>
              <a:rPr lang="ru-RU" sz="2500" dirty="0"/>
              <a:t>имя файловой переменной</a:t>
            </a:r>
            <a:r>
              <a:rPr lang="en-US" sz="2500" dirty="0"/>
              <a:t>&gt;);</a:t>
            </a:r>
            <a:endParaRPr lang="ru-RU" sz="2500" dirty="0"/>
          </a:p>
          <a:p>
            <a:pPr>
              <a:buFont typeface="Wingdings" pitchFamily="2" charset="2"/>
              <a:buNone/>
            </a:pPr>
            <a:r>
              <a:rPr lang="ru-RU" sz="2500" b="1" dirty="0"/>
              <a:t>Например: </a:t>
            </a:r>
            <a:r>
              <a:rPr lang="en-US" sz="2500" b="1" dirty="0"/>
              <a:t>Rewrite (g);</a:t>
            </a:r>
            <a:r>
              <a:rPr lang="en-US" sz="2500" dirty="0"/>
              <a:t> </a:t>
            </a:r>
          </a:p>
          <a:p>
            <a:pPr>
              <a:buFont typeface="Wingdings" pitchFamily="2" charset="2"/>
              <a:buNone/>
            </a:pPr>
            <a:endParaRPr lang="ru-RU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3717032"/>
            <a:ext cx="80298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Процедура устанавливает файл с именем </a:t>
            </a:r>
            <a:r>
              <a:rPr lang="en-US" dirty="0" smtClean="0"/>
              <a:t>g</a:t>
            </a:r>
            <a:r>
              <a:rPr lang="ru-RU" dirty="0" smtClean="0"/>
              <a:t> в начальное состояние </a:t>
            </a:r>
            <a:endParaRPr lang="en-US" dirty="0" smtClean="0"/>
          </a:p>
          <a:p>
            <a:r>
              <a:rPr lang="ru-RU" dirty="0" smtClean="0"/>
              <a:t>режима записи, в результате чего указатель устанавливается на первую </a:t>
            </a:r>
            <a:endParaRPr lang="en-US" dirty="0" smtClean="0"/>
          </a:p>
          <a:p>
            <a:r>
              <a:rPr lang="ru-RU" dirty="0" smtClean="0"/>
              <a:t>позицию файла.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Если ранее в этот файл были записаны какие-либо элементы, </a:t>
            </a:r>
            <a:endParaRPr lang="en-US" dirty="0" smtClean="0"/>
          </a:p>
          <a:p>
            <a:r>
              <a:rPr lang="ru-RU" dirty="0" smtClean="0"/>
              <a:t>то они становятся недоступными.</a:t>
            </a:r>
            <a:endParaRPr lang="ru-RU" dirty="0"/>
          </a:p>
        </p:txBody>
      </p:sp>
      <p:pic>
        <p:nvPicPr>
          <p:cNvPr id="51202" name="Picture 2" descr="файл Паскаля (Pascal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5373216"/>
            <a:ext cx="4773141" cy="1076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6386-6D99-436F-9220-6C26E2A0C094}" type="slidenum">
              <a:rPr lang="ru-RU"/>
              <a:pPr/>
              <a:t>9</a:t>
            </a:fld>
            <a:endParaRPr lang="ru-RU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/>
              <a:t>Чтение из </a:t>
            </a:r>
            <a:r>
              <a:rPr lang="ru-RU" sz="4000" b="1" dirty="0" smtClean="0"/>
              <a:t>файла</a:t>
            </a:r>
            <a:endParaRPr lang="ru-RU" sz="40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4319587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600" dirty="0" smtClean="0"/>
              <a:t>Чтение данных из файла выполняется процедурой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600" dirty="0" smtClean="0"/>
              <a:t> </a:t>
            </a:r>
            <a:r>
              <a:rPr lang="en-US" sz="2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READ</a:t>
            </a:r>
            <a:r>
              <a:rPr lang="en-US" sz="2600" dirty="0" smtClean="0"/>
              <a:t> </a:t>
            </a:r>
            <a:r>
              <a:rPr lang="ru-RU" sz="2600" dirty="0" smtClean="0"/>
              <a:t>(</a:t>
            </a:r>
            <a:r>
              <a:rPr lang="en-US" sz="2600" dirty="0" smtClean="0"/>
              <a:t>&lt;</a:t>
            </a:r>
            <a:r>
              <a:rPr lang="ru-RU" sz="2600" dirty="0" smtClean="0"/>
              <a:t>имя файловой переменной</a:t>
            </a:r>
            <a:r>
              <a:rPr lang="en-US" sz="2600" dirty="0" smtClean="0"/>
              <a:t>&gt;</a:t>
            </a:r>
            <a:r>
              <a:rPr lang="ru-RU" sz="2600" dirty="0" smtClean="0"/>
              <a:t>,</a:t>
            </a:r>
            <a:r>
              <a:rPr lang="en-US" sz="2600" dirty="0" smtClean="0"/>
              <a:t>&lt;</a:t>
            </a:r>
            <a:r>
              <a:rPr lang="ru-RU" sz="2600" dirty="0" smtClean="0"/>
              <a:t>имя переменной</a:t>
            </a:r>
            <a:r>
              <a:rPr lang="en-US" sz="2600" dirty="0" smtClean="0"/>
              <a:t>&gt;);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 smtClean="0"/>
              <a:t>Например: </a:t>
            </a:r>
            <a:r>
              <a:rPr lang="en-US" sz="2400" b="1" dirty="0" smtClean="0"/>
              <a:t>Read (</a:t>
            </a:r>
            <a:r>
              <a:rPr lang="en-US" sz="2400" b="1" dirty="0" err="1" smtClean="0"/>
              <a:t>f,a,b</a:t>
            </a:r>
            <a:r>
              <a:rPr lang="en-US" sz="2400" b="1" dirty="0" smtClean="0"/>
              <a:t>);</a:t>
            </a:r>
            <a:endParaRPr lang="ru-RU" sz="24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3933056"/>
            <a:ext cx="4643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Результат действия процедуры </a:t>
            </a:r>
            <a:r>
              <a:rPr lang="ru-RU" dirty="0" err="1" smtClean="0"/>
              <a:t>read</a:t>
            </a:r>
            <a:r>
              <a:rPr lang="ru-RU" dirty="0" smtClean="0"/>
              <a:t> (</a:t>
            </a:r>
            <a:r>
              <a:rPr lang="ru-RU" dirty="0" err="1" smtClean="0"/>
              <a:t>f</a:t>
            </a:r>
            <a:r>
              <a:rPr lang="ru-RU" dirty="0" smtClean="0"/>
              <a:t>, </a:t>
            </a:r>
            <a:r>
              <a:rPr lang="ru-RU" dirty="0" err="1" smtClean="0"/>
              <a:t>v</a:t>
            </a:r>
            <a:r>
              <a:rPr lang="ru-RU" dirty="0" smtClean="0"/>
              <a:t>):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83568" y="4509120"/>
            <a:ext cx="4046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Состояние файла </a:t>
            </a:r>
            <a:r>
              <a:rPr lang="ru-RU" dirty="0" err="1" smtClean="0"/>
              <a:t>f</a:t>
            </a:r>
            <a:r>
              <a:rPr lang="ru-RU" dirty="0" smtClean="0"/>
              <a:t> и переменной </a:t>
            </a:r>
            <a:r>
              <a:rPr lang="ru-RU" dirty="0" err="1" smtClean="0"/>
              <a:t>v</a:t>
            </a:r>
            <a:r>
              <a:rPr lang="ru-RU" dirty="0" smtClean="0"/>
              <a:t> </a:t>
            </a:r>
          </a:p>
          <a:p>
            <a:r>
              <a:rPr lang="ru-RU" dirty="0" smtClean="0"/>
              <a:t>до выполнения процедуры</a:t>
            </a:r>
            <a:endParaRPr lang="ru-RU" dirty="0"/>
          </a:p>
        </p:txBody>
      </p:sp>
      <p:pic>
        <p:nvPicPr>
          <p:cNvPr id="5126" name="Picture 6" descr="файл Паскаля (Pascal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301208"/>
            <a:ext cx="3537137" cy="129614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932040" y="4509120"/>
            <a:ext cx="3982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Состояние файла </a:t>
            </a:r>
            <a:r>
              <a:rPr lang="ru-RU" dirty="0" err="1" smtClean="0"/>
              <a:t>f</a:t>
            </a:r>
            <a:r>
              <a:rPr lang="ru-RU" dirty="0" smtClean="0"/>
              <a:t> и переменной </a:t>
            </a:r>
            <a:r>
              <a:rPr lang="ru-RU" dirty="0" err="1" smtClean="0"/>
              <a:t>v</a:t>
            </a:r>
            <a:endParaRPr lang="ru-RU" dirty="0" smtClean="0"/>
          </a:p>
          <a:p>
            <a:r>
              <a:rPr lang="ru-RU" dirty="0" smtClean="0"/>
              <a:t> после выполнения процедуры:</a:t>
            </a:r>
            <a:endParaRPr lang="ru-RU" dirty="0"/>
          </a:p>
        </p:txBody>
      </p:sp>
      <p:pic>
        <p:nvPicPr>
          <p:cNvPr id="5128" name="Picture 8" descr="файл Паскаля (Pascal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7" y="5301208"/>
            <a:ext cx="3196273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4b0f9a2ce84e864a328139283993d548c239c2d"/>
  <p:tag name="ISPRING_RESOURCE_PATHS_HASH_2" val="7dcd4235a529d2279c5d422cd6a7d43a131b23b"/>
</p:tagLst>
</file>

<file path=ppt/theme/theme1.xml><?xml version="1.0" encoding="utf-8"?>
<a:theme xmlns:a="http://schemas.openxmlformats.org/drawingml/2006/main" name="Шаблон схемы книгохранилища">
  <a:themeElements>
    <a:clrScheme name="Шаблон схемы книгохранилища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Шаблон схемы книгохранилища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схемы книгохранилища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Уровень">
  <a:themeElements>
    <a:clrScheme name="Уровень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Уровень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Уровень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</Template>
  <TotalTime>725</TotalTime>
  <Words>851</Words>
  <Application>Microsoft Office PowerPoint</Application>
  <PresentationFormat>Экран (4:3)</PresentationFormat>
  <Paragraphs>158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Шаблон схемы книгохранилища</vt:lpstr>
      <vt:lpstr>Уровень</vt:lpstr>
      <vt:lpstr>Файловый ввод-вывод данных</vt:lpstr>
      <vt:lpstr>Описание</vt:lpstr>
      <vt:lpstr>Типы файлов Паскаль </vt:lpstr>
      <vt:lpstr>Средства обработки файлов</vt:lpstr>
      <vt:lpstr>Описание файловой переменной</vt:lpstr>
      <vt:lpstr>Установка связи  программы с файлом</vt:lpstr>
      <vt:lpstr>Открытие файла для чтения или записи</vt:lpstr>
      <vt:lpstr>Открытие файла для чтения или записи</vt:lpstr>
      <vt:lpstr>Чтение из файла</vt:lpstr>
      <vt:lpstr>Запись в файл</vt:lpstr>
      <vt:lpstr>Закрытие файлов</vt:lpstr>
      <vt:lpstr>Дополнительные процедуры:</vt:lpstr>
      <vt:lpstr>Примеры программ</vt:lpstr>
      <vt:lpstr>Слайд 14</vt:lpstr>
      <vt:lpstr>Решите задачи</vt:lpstr>
    </vt:vector>
  </TitlesOfParts>
  <Company>CLR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Файловый тип данных TurboPascal</dc:title>
  <dc:creator>Star</dc:creator>
  <cp:lastModifiedBy>учитель</cp:lastModifiedBy>
  <cp:revision>76</cp:revision>
  <dcterms:created xsi:type="dcterms:W3CDTF">2007-09-21T07:07:49Z</dcterms:created>
  <dcterms:modified xsi:type="dcterms:W3CDTF">2013-09-24T09:58:53Z</dcterms:modified>
</cp:coreProperties>
</file>