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75" r:id="rId4"/>
    <p:sldId id="276" r:id="rId5"/>
    <p:sldId id="273" r:id="rId6"/>
    <p:sldId id="258" r:id="rId7"/>
    <p:sldId id="259" r:id="rId8"/>
    <p:sldId id="260" r:id="rId9"/>
    <p:sldId id="277" r:id="rId10"/>
    <p:sldId id="262" r:id="rId11"/>
    <p:sldId id="263" r:id="rId12"/>
    <p:sldId id="265" r:id="rId13"/>
    <p:sldId id="278" r:id="rId14"/>
    <p:sldId id="279" r:id="rId15"/>
    <p:sldId id="281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4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51D10-F538-4F14-A904-80938279662F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42E89-CE10-4243-BA2C-A37D3BDD3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B9C47-A3B7-4CDF-8878-5B3BF0BB14EB}" type="slidenum">
              <a:rPr lang="ru-RU"/>
              <a:pPr/>
              <a:t>2</a:t>
            </a:fld>
            <a:endParaRPr lang="ru-RU"/>
          </a:p>
        </p:txBody>
      </p:sp>
      <p:sp>
        <p:nvSpPr>
          <p:cNvPr id="256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B9C47-A3B7-4CDF-8878-5B3BF0BB14EB}" type="slidenum">
              <a:rPr lang="ru-RU"/>
              <a:pPr/>
              <a:t>3</a:t>
            </a:fld>
            <a:endParaRPr lang="ru-RU"/>
          </a:p>
        </p:txBody>
      </p:sp>
      <p:sp>
        <p:nvSpPr>
          <p:cNvPr id="256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B9C47-A3B7-4CDF-8878-5B3BF0BB14EB}" type="slidenum">
              <a:rPr lang="ru-RU"/>
              <a:pPr/>
              <a:t>4</a:t>
            </a:fld>
            <a:endParaRPr lang="ru-RU"/>
          </a:p>
        </p:txBody>
      </p:sp>
      <p:sp>
        <p:nvSpPr>
          <p:cNvPr id="256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BA0844-89CB-4016-A7F0-3B6BB809B522}" type="slidenum">
              <a:rPr lang="ru-RU"/>
              <a:pPr/>
              <a:t>6</a:t>
            </a:fld>
            <a:endParaRPr lang="ru-RU"/>
          </a:p>
        </p:txBody>
      </p:sp>
      <p:sp>
        <p:nvSpPr>
          <p:cNvPr id="246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D0799-7DC9-49FA-9C44-381CEC240B72}" type="slidenum">
              <a:rPr lang="ru-RU"/>
              <a:pPr/>
              <a:t>7</a:t>
            </a:fld>
            <a:endParaRPr lang="ru-RU"/>
          </a:p>
        </p:txBody>
      </p:sp>
      <p:sp>
        <p:nvSpPr>
          <p:cNvPr id="247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CA875-6063-434F-9AF3-5A9B5337AD41}" type="slidenum">
              <a:rPr lang="ru-RU"/>
              <a:pPr/>
              <a:t>8</a:t>
            </a:fld>
            <a:endParaRPr lang="ru-RU"/>
          </a:p>
        </p:txBody>
      </p:sp>
      <p:sp>
        <p:nvSpPr>
          <p:cNvPr id="248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76C42-98DB-4E86-B06F-1057F79779EE}" type="slidenum">
              <a:rPr lang="ru-RU"/>
              <a:pPr/>
              <a:t>10</a:t>
            </a:fld>
            <a:endParaRPr lang="ru-RU"/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B6BCA-5CE9-4B75-9D8F-E49F0520323A}" type="slidenum">
              <a:rPr lang="ru-RU"/>
              <a:pPr/>
              <a:t>11</a:t>
            </a:fld>
            <a:endParaRPr lang="ru-RU"/>
          </a:p>
        </p:txBody>
      </p:sp>
      <p:sp>
        <p:nvSpPr>
          <p:cNvPr id="251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86925B-2448-472D-9F68-6D44F9E91A50}" type="slidenum">
              <a:rPr lang="ru-RU"/>
              <a:pPr/>
              <a:t>12</a:t>
            </a:fld>
            <a:endParaRPr lang="ru-RU"/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0" i="1">
                <a:solidFill>
                  <a:srgbClr val="7F7F7F"/>
                </a:solidFill>
                <a:cs typeface="Arial" charset="0"/>
              </a:rPr>
              <a:t>Программирование на языке</a:t>
            </a:r>
            <a:r>
              <a:rPr lang="en-US" sz="1400" b="0" i="1">
                <a:solidFill>
                  <a:srgbClr val="7F7F7F"/>
                </a:solidFill>
                <a:cs typeface="Arial" charset="0"/>
              </a:rPr>
              <a:t> </a:t>
            </a:r>
            <a:r>
              <a:rPr lang="ru-RU" sz="1400" b="0" i="1">
                <a:solidFill>
                  <a:srgbClr val="7F7F7F"/>
                </a:solidFill>
                <a:cs typeface="Arial" charset="0"/>
              </a:rPr>
              <a:t>Паскаль. Часть </a:t>
            </a:r>
            <a:r>
              <a:rPr lang="en-US" sz="1400" b="0" i="1">
                <a:solidFill>
                  <a:srgbClr val="7F7F7F"/>
                </a:solidFill>
                <a:cs typeface="Arial" charset="0"/>
              </a:rPr>
              <a:t>II</a:t>
            </a:r>
            <a:endParaRPr lang="ru-RU" sz="1400" b="0" i="1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b="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b="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К. Поляков, 2006</a:t>
            </a:r>
            <a:r>
              <a:rPr lang="en-US" sz="1400" b="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-2011</a:t>
            </a:r>
            <a:r>
              <a:rPr lang="ru-RU" sz="1400" b="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                                                                                                    </a:t>
            </a:r>
            <a:r>
              <a:rPr lang="en-US" sz="1400" b="0" i="1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http://kpolyakov.narod.ru</a:t>
            </a:r>
            <a:endParaRPr lang="ru-RU" sz="1400" b="0" i="1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72266" y="254091"/>
            <a:ext cx="8871734" cy="537020"/>
          </a:xfrm>
          <a:prstGeom prst="rect">
            <a:avLst/>
          </a:prstGeom>
        </p:spPr>
        <p:txBody>
          <a:bodyPr/>
          <a:lstStyle>
            <a:lvl1pPr algn="l">
              <a:defRPr kumimoji="0" lang="ru-RU" sz="3000" b="1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0400" y="-41275"/>
            <a:ext cx="2133600" cy="349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8803C7-4E12-4644-9AC9-302F0BD9D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D685C-4B55-41C0-A71F-8836E9E0719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80004-18C7-4E69-87DD-0BA053041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0070C0"/>
                </a:solidFill>
              </a:rPr>
              <a:t>Символьный и строковый тип данных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Заголовок 16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 fontScale="90000"/>
          </a:bodyPr>
          <a:lstStyle/>
          <a:p>
            <a:r>
              <a:rPr smtClean="0"/>
              <a:t>Операции со строками</a:t>
            </a:r>
          </a:p>
        </p:txBody>
      </p:sp>
      <p:sp>
        <p:nvSpPr>
          <p:cNvPr id="10035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4FFC1D-0B3F-404F-8E0E-349F10181409}" type="slidenum">
              <a:rPr lang="ru-RU"/>
              <a:pPr/>
              <a:t>10</a:t>
            </a:fld>
            <a:endParaRPr lang="ru-RU"/>
          </a:p>
        </p:txBody>
      </p:sp>
      <p:sp>
        <p:nvSpPr>
          <p:cNvPr id="449540" name="Text Box 4"/>
          <p:cNvSpPr txBox="1">
            <a:spLocks noChangeArrowheads="1"/>
          </p:cNvSpPr>
          <p:nvPr/>
        </p:nvSpPr>
        <p:spPr bwMode="auto">
          <a:xfrm>
            <a:off x="349250" y="2317750"/>
            <a:ext cx="790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Объединение: </a:t>
            </a:r>
            <a:r>
              <a:rPr lang="ru-RU" sz="2400" b="0"/>
              <a:t>добавить одну строку в конец другой.</a:t>
            </a:r>
          </a:p>
        </p:txBody>
      </p:sp>
      <p:sp>
        <p:nvSpPr>
          <p:cNvPr id="449542" name="Text Box 6"/>
          <p:cNvSpPr txBox="1">
            <a:spLocks noChangeArrowheads="1"/>
          </p:cNvSpPr>
          <p:nvPr/>
        </p:nvSpPr>
        <p:spPr bwMode="auto">
          <a:xfrm>
            <a:off x="315913" y="1393825"/>
            <a:ext cx="842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Запись нового значения:</a:t>
            </a:r>
            <a:endParaRPr lang="ru-RU" sz="2400" b="0"/>
          </a:p>
        </p:txBody>
      </p:sp>
      <p:sp>
        <p:nvSpPr>
          <p:cNvPr id="449543" name="Rectangle 7"/>
          <p:cNvSpPr>
            <a:spLocks noChangeArrowheads="1"/>
          </p:cNvSpPr>
          <p:nvPr/>
        </p:nvSpPr>
        <p:spPr bwMode="auto">
          <a:xfrm>
            <a:off x="552450" y="915988"/>
            <a:ext cx="4279900" cy="4175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200">
                <a:latin typeface="Courier New" pitchFamily="49" charset="0"/>
              </a:rPr>
              <a:t>var s, s1, s2: string;</a:t>
            </a:r>
            <a:endParaRPr lang="ru-RU" sz="2200">
              <a:latin typeface="Courier New" pitchFamily="49" charset="0"/>
            </a:endParaRPr>
          </a:p>
        </p:txBody>
      </p:sp>
      <p:sp>
        <p:nvSpPr>
          <p:cNvPr id="449544" name="Rectangle 8"/>
          <p:cNvSpPr>
            <a:spLocks noChangeArrowheads="1"/>
          </p:cNvSpPr>
          <p:nvPr/>
        </p:nvSpPr>
        <p:spPr bwMode="auto">
          <a:xfrm>
            <a:off x="606425" y="1916113"/>
            <a:ext cx="4279900" cy="39528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200">
                <a:latin typeface="Courier New" pitchFamily="49" charset="0"/>
              </a:rPr>
              <a:t>s := '</a:t>
            </a:r>
            <a:r>
              <a:rPr lang="ru-RU" sz="2200">
                <a:latin typeface="Courier New" pitchFamily="49" charset="0"/>
              </a:rPr>
              <a:t>Вася</a:t>
            </a:r>
            <a:r>
              <a:rPr lang="en-US" sz="2200">
                <a:latin typeface="Courier New" pitchFamily="49" charset="0"/>
              </a:rPr>
              <a:t>';</a:t>
            </a:r>
            <a:endParaRPr lang="ru-RU" sz="2200">
              <a:latin typeface="Courier New" pitchFamily="49" charset="0"/>
            </a:endParaRP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617538" y="2817813"/>
            <a:ext cx="5010150" cy="11271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s1 := '</a:t>
            </a:r>
            <a:r>
              <a:rPr lang="ru-RU" sz="2000">
                <a:latin typeface="Courier New" pitchFamily="49" charset="0"/>
              </a:rPr>
              <a:t>Привет</a:t>
            </a:r>
            <a:r>
              <a:rPr lang="en-US" sz="2000">
                <a:latin typeface="Courier New" pitchFamily="49" charset="0"/>
              </a:rPr>
              <a:t>';</a:t>
            </a:r>
            <a:endParaRPr lang="ru-RU" sz="20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s2 := '</a:t>
            </a:r>
            <a:r>
              <a:rPr lang="ru-RU" sz="2000">
                <a:latin typeface="Courier New" pitchFamily="49" charset="0"/>
              </a:rPr>
              <a:t>Вася</a:t>
            </a:r>
            <a:r>
              <a:rPr lang="en-US" sz="2000">
                <a:latin typeface="Courier New" pitchFamily="49" charset="0"/>
              </a:rPr>
              <a:t>';</a:t>
            </a:r>
            <a:endParaRPr lang="ru-RU" sz="20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s := s1 + ', ' + s2 + '!';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9546" name="Rectangle 10"/>
          <p:cNvSpPr>
            <a:spLocks noChangeArrowheads="1"/>
          </p:cNvSpPr>
          <p:nvPr/>
        </p:nvSpPr>
        <p:spPr bwMode="auto">
          <a:xfrm>
            <a:off x="5808663" y="3516313"/>
            <a:ext cx="3060700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Привет, Вася!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458788" y="4068763"/>
            <a:ext cx="842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Подстрока: </a:t>
            </a:r>
            <a:r>
              <a:rPr lang="ru-RU" sz="2400" b="0"/>
              <a:t>выделить часть строки в другую строку.</a:t>
            </a:r>
          </a:p>
        </p:txBody>
      </p:sp>
      <p:sp>
        <p:nvSpPr>
          <p:cNvPr id="449548" name="Rectangle 12"/>
          <p:cNvSpPr>
            <a:spLocks noChangeArrowheads="1"/>
          </p:cNvSpPr>
          <p:nvPr/>
        </p:nvSpPr>
        <p:spPr bwMode="auto">
          <a:xfrm>
            <a:off x="627063" y="4789488"/>
            <a:ext cx="4987925" cy="15494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s := '</a:t>
            </a:r>
            <a:r>
              <a:rPr lang="ru-RU" sz="2000">
                <a:latin typeface="Courier New" pitchFamily="49" charset="0"/>
              </a:rPr>
              <a:t>123456789</a:t>
            </a:r>
            <a:r>
              <a:rPr lang="en-US" sz="2000">
                <a:latin typeface="Courier New" pitchFamily="49" charset="0"/>
              </a:rPr>
              <a:t>';</a:t>
            </a:r>
            <a:endParaRPr lang="ru-RU" sz="20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endParaRPr lang="ru-RU" sz="20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s</a:t>
            </a:r>
            <a:r>
              <a:rPr lang="ru-RU" sz="2000">
                <a:latin typeface="Courier New" pitchFamily="49" charset="0"/>
              </a:rPr>
              <a:t>1</a:t>
            </a:r>
            <a:r>
              <a:rPr lang="en-US" sz="2000">
                <a:latin typeface="Courier New" pitchFamily="49" charset="0"/>
              </a:rPr>
              <a:t> := Copy ( s, 3, 6 );</a:t>
            </a:r>
            <a:r>
              <a:rPr lang="ru-RU" sz="2000">
                <a:latin typeface="Courier New" pitchFamily="49" charset="0"/>
              </a:rPr>
              <a:t> </a:t>
            </a:r>
            <a:endParaRPr lang="en-US" sz="20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s2 := Copy ( s1, 2, 3 ); 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9549" name="Rectangle 13"/>
          <p:cNvSpPr>
            <a:spLocks noChangeArrowheads="1"/>
          </p:cNvSpPr>
          <p:nvPr/>
        </p:nvSpPr>
        <p:spPr bwMode="auto">
          <a:xfrm>
            <a:off x="6756400" y="5453063"/>
            <a:ext cx="1655763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'345678'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49550" name="Rectangle 14"/>
          <p:cNvSpPr>
            <a:spLocks noChangeArrowheads="1"/>
          </p:cNvSpPr>
          <p:nvPr/>
        </p:nvSpPr>
        <p:spPr bwMode="auto">
          <a:xfrm>
            <a:off x="6756400" y="5943600"/>
            <a:ext cx="1101725" cy="4937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'456'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49551" name="AutoShape 15"/>
          <p:cNvSpPr>
            <a:spLocks noChangeArrowheads="1"/>
          </p:cNvSpPr>
          <p:nvPr/>
        </p:nvSpPr>
        <p:spPr bwMode="auto">
          <a:xfrm>
            <a:off x="3443288" y="4630738"/>
            <a:ext cx="2278062" cy="444500"/>
          </a:xfrm>
          <a:prstGeom prst="wedgeRoundRectCallout">
            <a:avLst>
              <a:gd name="adj1" fmla="val -56690"/>
              <a:gd name="adj2" fmla="val 15464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с 3-его символа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9552" name="AutoShape 16"/>
          <p:cNvSpPr>
            <a:spLocks noChangeArrowheads="1"/>
          </p:cNvSpPr>
          <p:nvPr/>
        </p:nvSpPr>
        <p:spPr bwMode="auto">
          <a:xfrm>
            <a:off x="4540250" y="5121275"/>
            <a:ext cx="1287463" cy="444500"/>
          </a:xfrm>
          <a:prstGeom prst="wedgeRoundRectCallout">
            <a:avLst>
              <a:gd name="adj1" fmla="val -109926"/>
              <a:gd name="adj2" fmla="val 5428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6 штук</a:t>
            </a:r>
            <a:endParaRPr lang="ru-RU" sz="2000">
              <a:latin typeface="Courier New" pitchFamily="49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4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4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95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49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49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4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4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49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4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0" grpId="0"/>
      <p:bldP spid="449542" grpId="0"/>
      <p:bldP spid="449543" grpId="0" animBg="1"/>
      <p:bldP spid="449544" grpId="0" animBg="1"/>
      <p:bldP spid="449545" grpId="0" animBg="1"/>
      <p:bldP spid="449546" grpId="0"/>
      <p:bldP spid="449547" grpId="0"/>
      <p:bldP spid="449548" grpId="0" build="p" animBg="1"/>
      <p:bldP spid="449549" grpId="0"/>
      <p:bldP spid="449550" grpId="0"/>
      <p:bldP spid="449551" grpId="0" animBg="1"/>
      <p:bldP spid="4495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Заголовок 21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 fontScale="90000"/>
          </a:bodyPr>
          <a:lstStyle/>
          <a:p>
            <a:r>
              <a:rPr smtClean="0"/>
              <a:t>Удаление и вставка</a:t>
            </a:r>
          </a:p>
        </p:txBody>
      </p:sp>
      <p:sp>
        <p:nvSpPr>
          <p:cNvPr id="101379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3ED984-B887-4C51-99FB-5CC29173040C}" type="slidenum">
              <a:rPr lang="ru-RU"/>
              <a:pPr/>
              <a:t>11</a:t>
            </a:fld>
            <a:endParaRPr lang="ru-RU"/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349250" y="825500"/>
            <a:ext cx="842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Удаление части строки:</a:t>
            </a:r>
            <a:endParaRPr lang="ru-RU" sz="2400" b="0"/>
          </a:p>
        </p:txBody>
      </p:sp>
      <p:sp>
        <p:nvSpPr>
          <p:cNvPr id="451589" name="Text Box 5"/>
          <p:cNvSpPr txBox="1">
            <a:spLocks noChangeArrowheads="1"/>
          </p:cNvSpPr>
          <p:nvPr/>
        </p:nvSpPr>
        <p:spPr bwMode="auto">
          <a:xfrm>
            <a:off x="449263" y="3176588"/>
            <a:ext cx="842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Вставка в строку:</a:t>
            </a:r>
            <a:endParaRPr lang="ru-RU" sz="2400" b="0"/>
          </a:p>
        </p:txBody>
      </p:sp>
      <p:sp>
        <p:nvSpPr>
          <p:cNvPr id="451591" name="Rectangle 7"/>
          <p:cNvSpPr>
            <a:spLocks noChangeArrowheads="1"/>
          </p:cNvSpPr>
          <p:nvPr/>
        </p:nvSpPr>
        <p:spPr bwMode="auto">
          <a:xfrm>
            <a:off x="790575" y="1304925"/>
            <a:ext cx="4987925" cy="93027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400">
                <a:latin typeface="Courier New" pitchFamily="49" charset="0"/>
              </a:rPr>
              <a:t>s := '</a:t>
            </a:r>
            <a:r>
              <a:rPr lang="ru-RU" sz="2400">
                <a:latin typeface="Courier New" pitchFamily="49" charset="0"/>
              </a:rPr>
              <a:t>123456789</a:t>
            </a:r>
            <a:r>
              <a:rPr lang="en-US" sz="2400">
                <a:latin typeface="Courier New" pitchFamily="49" charset="0"/>
              </a:rPr>
              <a:t>';</a:t>
            </a:r>
            <a:endParaRPr lang="ru-RU" sz="24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400">
                <a:latin typeface="Courier New" pitchFamily="49" charset="0"/>
              </a:rPr>
              <a:t>Delete ( s, 3, 6 );</a:t>
            </a:r>
            <a:r>
              <a:rPr lang="ru-RU" sz="2400">
                <a:latin typeface="Courier New" pitchFamily="49" charset="0"/>
              </a:rPr>
              <a:t> </a:t>
            </a:r>
          </a:p>
        </p:txBody>
      </p:sp>
      <p:sp>
        <p:nvSpPr>
          <p:cNvPr id="451592" name="AutoShape 8"/>
          <p:cNvSpPr>
            <a:spLocks noChangeArrowheads="1"/>
          </p:cNvSpPr>
          <p:nvPr/>
        </p:nvSpPr>
        <p:spPr bwMode="auto">
          <a:xfrm>
            <a:off x="2614613" y="2584450"/>
            <a:ext cx="2278062" cy="444500"/>
          </a:xfrm>
          <a:prstGeom prst="wedgeRoundRectCallout">
            <a:avLst>
              <a:gd name="adj1" fmla="val -27005"/>
              <a:gd name="adj2" fmla="val -16428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с 3-его символа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51593" name="AutoShape 9"/>
          <p:cNvSpPr>
            <a:spLocks noChangeArrowheads="1"/>
          </p:cNvSpPr>
          <p:nvPr/>
        </p:nvSpPr>
        <p:spPr bwMode="auto">
          <a:xfrm>
            <a:off x="4627563" y="1016000"/>
            <a:ext cx="1287462" cy="444500"/>
          </a:xfrm>
          <a:prstGeom prst="wedgeRoundRectCallout">
            <a:avLst>
              <a:gd name="adj1" fmla="val -117569"/>
              <a:gd name="adj2" fmla="val 127500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6 штук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51594" name="AutoShape 10"/>
          <p:cNvSpPr>
            <a:spLocks noChangeArrowheads="1"/>
          </p:cNvSpPr>
          <p:nvPr/>
        </p:nvSpPr>
        <p:spPr bwMode="auto">
          <a:xfrm>
            <a:off x="854075" y="2444750"/>
            <a:ext cx="1570038" cy="661988"/>
          </a:xfrm>
          <a:prstGeom prst="wedgeRoundRectCallout">
            <a:avLst>
              <a:gd name="adj1" fmla="val 56167"/>
              <a:gd name="adj2" fmla="val -10203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строка </a:t>
            </a:r>
          </a:p>
          <a:p>
            <a:pPr algn="ctr">
              <a:defRPr/>
            </a:pPr>
            <a:r>
              <a:rPr lang="ru-RU" sz="2000" b="0"/>
              <a:t>меняется!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51595" name="Rectangle 11"/>
          <p:cNvSpPr>
            <a:spLocks noChangeArrowheads="1"/>
          </p:cNvSpPr>
          <p:nvPr/>
        </p:nvSpPr>
        <p:spPr bwMode="auto">
          <a:xfrm>
            <a:off x="5864225" y="1316038"/>
            <a:ext cx="2233613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123456789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1596" name="Rectangle 12"/>
          <p:cNvSpPr>
            <a:spLocks noChangeArrowheads="1"/>
          </p:cNvSpPr>
          <p:nvPr/>
        </p:nvSpPr>
        <p:spPr bwMode="auto">
          <a:xfrm>
            <a:off x="5865813" y="1806575"/>
            <a:ext cx="2233612" cy="4937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129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503988" y="1335088"/>
            <a:ext cx="1095375" cy="350837"/>
            <a:chOff x="651" y="862"/>
            <a:chExt cx="681" cy="221"/>
          </a:xfrm>
        </p:grpSpPr>
        <p:sp>
          <p:nvSpPr>
            <p:cNvPr id="101395" name="AutoShape 14"/>
            <p:cNvSpPr>
              <a:spLocks noChangeArrowheads="1"/>
            </p:cNvSpPr>
            <p:nvPr/>
          </p:nvSpPr>
          <p:spPr bwMode="auto">
            <a:xfrm>
              <a:off x="651" y="862"/>
              <a:ext cx="681" cy="221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  <p:sp>
          <p:nvSpPr>
            <p:cNvPr id="101396" name="Line 15"/>
            <p:cNvSpPr>
              <a:spLocks noChangeShapeType="1"/>
            </p:cNvSpPr>
            <p:nvPr/>
          </p:nvSpPr>
          <p:spPr bwMode="auto">
            <a:xfrm flipV="1">
              <a:off x="660" y="879"/>
              <a:ext cx="663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endParaRPr lang="ru-RU"/>
            </a:p>
          </p:txBody>
        </p:sp>
      </p:grpSp>
      <p:sp>
        <p:nvSpPr>
          <p:cNvPr id="451600" name="Rectangle 16"/>
          <p:cNvSpPr>
            <a:spLocks noChangeArrowheads="1"/>
          </p:cNvSpPr>
          <p:nvPr/>
        </p:nvSpPr>
        <p:spPr bwMode="auto">
          <a:xfrm>
            <a:off x="714375" y="3667125"/>
            <a:ext cx="4987925" cy="23876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400">
                <a:latin typeface="Courier New" pitchFamily="49" charset="0"/>
              </a:rPr>
              <a:t>s := '</a:t>
            </a:r>
            <a:r>
              <a:rPr lang="ru-RU" sz="2400">
                <a:latin typeface="Courier New" pitchFamily="49" charset="0"/>
              </a:rPr>
              <a:t>123456789</a:t>
            </a:r>
            <a:r>
              <a:rPr lang="en-US" sz="2400">
                <a:latin typeface="Courier New" pitchFamily="49" charset="0"/>
              </a:rPr>
              <a:t>';</a:t>
            </a:r>
            <a:endParaRPr lang="ru-RU" sz="24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400">
                <a:latin typeface="Courier New" pitchFamily="49" charset="0"/>
              </a:rPr>
              <a:t>Insert ( 'ABC', s, 3 );</a:t>
            </a:r>
            <a:endParaRPr lang="ru-RU" sz="2400">
              <a:latin typeface="Courier New" pitchFamily="49" charset="0"/>
            </a:endParaRPr>
          </a:p>
          <a:p>
            <a:pPr>
              <a:spcBef>
                <a:spcPct val="300000"/>
              </a:spcBef>
              <a:defRPr/>
            </a:pPr>
            <a:r>
              <a:rPr lang="en-US" sz="2400">
                <a:latin typeface="Courier New" pitchFamily="49" charset="0"/>
              </a:rPr>
              <a:t>Insert ( 'Q', s, 5 );</a:t>
            </a:r>
            <a:r>
              <a:rPr lang="ru-RU" sz="2400">
                <a:latin typeface="Courier New" pitchFamily="49" charset="0"/>
              </a:rPr>
              <a:t> </a:t>
            </a:r>
          </a:p>
        </p:txBody>
      </p:sp>
      <p:sp>
        <p:nvSpPr>
          <p:cNvPr id="451601" name="AutoShape 17"/>
          <p:cNvSpPr>
            <a:spLocks noChangeArrowheads="1"/>
          </p:cNvSpPr>
          <p:nvPr/>
        </p:nvSpPr>
        <p:spPr bwMode="auto">
          <a:xfrm>
            <a:off x="3138488" y="4686300"/>
            <a:ext cx="1570037" cy="661988"/>
          </a:xfrm>
          <a:prstGeom prst="wedgeRoundRectCallout">
            <a:avLst>
              <a:gd name="adj1" fmla="val -4801"/>
              <a:gd name="adj2" fmla="val -8405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куда вставляем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51602" name="AutoShape 18"/>
          <p:cNvSpPr>
            <a:spLocks noChangeArrowheads="1"/>
          </p:cNvSpPr>
          <p:nvPr/>
        </p:nvSpPr>
        <p:spPr bwMode="auto">
          <a:xfrm>
            <a:off x="1039813" y="4740275"/>
            <a:ext cx="1570037" cy="661988"/>
          </a:xfrm>
          <a:prstGeom prst="wedgeRoundRectCallout">
            <a:avLst>
              <a:gd name="adj1" fmla="val 59606"/>
              <a:gd name="adj2" fmla="val -9412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что вставляем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51603" name="AutoShape 19"/>
          <p:cNvSpPr>
            <a:spLocks noChangeArrowheads="1"/>
          </p:cNvSpPr>
          <p:nvPr/>
        </p:nvSpPr>
        <p:spPr bwMode="auto">
          <a:xfrm>
            <a:off x="3671888" y="3313113"/>
            <a:ext cx="3398837" cy="444500"/>
          </a:xfrm>
          <a:prstGeom prst="wedgeRoundRectCallout">
            <a:avLst>
              <a:gd name="adj1" fmla="val -29167"/>
              <a:gd name="adj2" fmla="val 14178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начиная с 3-его символа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51604" name="Rectangle 20"/>
          <p:cNvSpPr>
            <a:spLocks noChangeArrowheads="1"/>
          </p:cNvSpPr>
          <p:nvPr/>
        </p:nvSpPr>
        <p:spPr bwMode="auto">
          <a:xfrm>
            <a:off x="5819775" y="3949700"/>
            <a:ext cx="2832100" cy="4937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12</a:t>
            </a:r>
            <a:r>
              <a:rPr lang="en-US" sz="2400">
                <a:solidFill>
                  <a:srgbClr val="FF0000"/>
                </a:solidFill>
                <a:latin typeface="Courier New" pitchFamily="49" charset="0"/>
              </a:rPr>
              <a:t>ABC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3456789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1605" name="Rectangle 21"/>
          <p:cNvSpPr>
            <a:spLocks noChangeArrowheads="1"/>
          </p:cNvSpPr>
          <p:nvPr/>
        </p:nvSpPr>
        <p:spPr bwMode="auto">
          <a:xfrm>
            <a:off x="5895975" y="5538788"/>
            <a:ext cx="2995613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12</a:t>
            </a:r>
            <a:r>
              <a:rPr lang="en-US" sz="2400">
                <a:solidFill>
                  <a:srgbClr val="FF0000"/>
                </a:solidFill>
                <a:latin typeface="Courier New" pitchFamily="49" charset="0"/>
              </a:rPr>
              <a:t>AB</a:t>
            </a:r>
            <a:r>
              <a:rPr lang="en-US" sz="2400">
                <a:solidFill>
                  <a:srgbClr val="00B050"/>
                </a:solidFill>
                <a:latin typeface="Courier New" pitchFamily="49" charset="0"/>
              </a:rPr>
              <a:t>Q</a:t>
            </a:r>
            <a:r>
              <a:rPr lang="en-US" sz="2400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3456789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5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16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51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516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5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51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5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5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516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5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88" grpId="0"/>
      <p:bldP spid="451589" grpId="0"/>
      <p:bldP spid="451591" grpId="0" animBg="1"/>
      <p:bldP spid="451592" grpId="0" animBg="1"/>
      <p:bldP spid="451593" grpId="0" animBg="1"/>
      <p:bldP spid="451594" grpId="0" animBg="1"/>
      <p:bldP spid="451595" grpId="0"/>
      <p:bldP spid="451596" grpId="0"/>
      <p:bldP spid="451600" grpId="0" build="p" animBg="1"/>
      <p:bldP spid="451601" grpId="0" animBg="1"/>
      <p:bldP spid="451602" grpId="0" animBg="1"/>
      <p:bldP spid="451603" grpId="0" animBg="1"/>
      <p:bldP spid="451604" grpId="0"/>
      <p:bldP spid="4516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Заголовок 15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 fontScale="90000"/>
          </a:bodyPr>
          <a:lstStyle/>
          <a:p>
            <a:r>
              <a:rPr smtClean="0"/>
              <a:t>Примеры</a:t>
            </a:r>
          </a:p>
        </p:txBody>
      </p:sp>
      <p:sp>
        <p:nvSpPr>
          <p:cNvPr id="103427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978CF00-AF27-4EF0-A276-E301E02683AF}" type="slidenum">
              <a:rPr lang="ru-RU"/>
              <a:pPr/>
              <a:t>12</a:t>
            </a:fld>
            <a:endParaRPr lang="ru-RU"/>
          </a:p>
        </p:txBody>
      </p:sp>
      <p:sp>
        <p:nvSpPr>
          <p:cNvPr id="455684" name="Rectangle 4"/>
          <p:cNvSpPr>
            <a:spLocks noChangeArrowheads="1"/>
          </p:cNvSpPr>
          <p:nvPr/>
        </p:nvSpPr>
        <p:spPr bwMode="auto">
          <a:xfrm>
            <a:off x="574675" y="1309688"/>
            <a:ext cx="4159250" cy="15732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100">
                <a:latin typeface="Courier New" pitchFamily="49" charset="0"/>
              </a:rPr>
              <a:t>s := '</a:t>
            </a:r>
            <a:r>
              <a:rPr lang="ru-RU" sz="2100">
                <a:latin typeface="Courier New" pitchFamily="49" charset="0"/>
              </a:rPr>
              <a:t>Вася Петя Митя</a:t>
            </a:r>
            <a:r>
              <a:rPr lang="en-US" sz="2100">
                <a:latin typeface="Courier New" pitchFamily="49" charset="0"/>
              </a:rPr>
              <a:t>';</a:t>
            </a:r>
            <a:endParaRPr lang="ru-RU" sz="21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100">
                <a:latin typeface="Courier New" pitchFamily="49" charset="0"/>
              </a:rPr>
              <a:t>n := Pos ( '</a:t>
            </a:r>
            <a:r>
              <a:rPr lang="ru-RU" sz="2100">
                <a:latin typeface="Courier New" pitchFamily="49" charset="0"/>
              </a:rPr>
              <a:t>Петя</a:t>
            </a:r>
            <a:r>
              <a:rPr lang="en-US" sz="2100">
                <a:latin typeface="Courier New" pitchFamily="49" charset="0"/>
              </a:rPr>
              <a:t>', s );</a:t>
            </a:r>
            <a:endParaRPr lang="ru-RU" sz="210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100">
                <a:latin typeface="Courier New" pitchFamily="49" charset="0"/>
              </a:rPr>
              <a:t>Delete ( s, n, 4 );</a:t>
            </a:r>
          </a:p>
          <a:p>
            <a:pPr>
              <a:spcBef>
                <a:spcPct val="15000"/>
              </a:spcBef>
              <a:defRPr/>
            </a:pPr>
            <a:r>
              <a:rPr lang="en-US" sz="2100">
                <a:latin typeface="Courier New" pitchFamily="49" charset="0"/>
              </a:rPr>
              <a:t>Insert ( '</a:t>
            </a:r>
            <a:r>
              <a:rPr lang="ru-RU" sz="2100">
                <a:latin typeface="Courier New" pitchFamily="49" charset="0"/>
              </a:rPr>
              <a:t>Лена</a:t>
            </a:r>
            <a:r>
              <a:rPr lang="en-US" sz="2100">
                <a:latin typeface="Courier New" pitchFamily="49" charset="0"/>
              </a:rPr>
              <a:t>', s, n );</a:t>
            </a:r>
          </a:p>
        </p:txBody>
      </p:sp>
      <p:sp>
        <p:nvSpPr>
          <p:cNvPr id="455685" name="Rectangle 5"/>
          <p:cNvSpPr>
            <a:spLocks noChangeArrowheads="1"/>
          </p:cNvSpPr>
          <p:nvPr/>
        </p:nvSpPr>
        <p:spPr bwMode="auto">
          <a:xfrm>
            <a:off x="4938713" y="2493963"/>
            <a:ext cx="3562350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Вася </a:t>
            </a:r>
            <a:r>
              <a:rPr lang="ru-RU" sz="2400">
                <a:solidFill>
                  <a:srgbClr val="FF0000"/>
                </a:solidFill>
                <a:latin typeface="Courier New" pitchFamily="49" charset="0"/>
              </a:rPr>
              <a:t>Лена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 Митя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5686" name="Rectangle 6"/>
          <p:cNvSpPr>
            <a:spLocks noChangeArrowheads="1"/>
          </p:cNvSpPr>
          <p:nvPr/>
        </p:nvSpPr>
        <p:spPr bwMode="auto">
          <a:xfrm>
            <a:off x="585788" y="3409950"/>
            <a:ext cx="4137025" cy="268287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100" dirty="0">
                <a:latin typeface="Courier New" pitchFamily="49" charset="0"/>
              </a:rPr>
              <a:t>s := '</a:t>
            </a:r>
            <a:r>
              <a:rPr lang="ru-RU" sz="2100" dirty="0">
                <a:latin typeface="Courier New" pitchFamily="49" charset="0"/>
              </a:rPr>
              <a:t>Вася Петя Митя</a:t>
            </a:r>
            <a:r>
              <a:rPr lang="en-US" sz="2100" dirty="0">
                <a:latin typeface="Courier New" pitchFamily="49" charset="0"/>
              </a:rPr>
              <a:t>';</a:t>
            </a:r>
            <a:endParaRPr lang="ru-RU" sz="2100" dirty="0">
              <a:latin typeface="Courier New" pitchFamily="49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sz="2100" dirty="0">
                <a:latin typeface="Courier New" pitchFamily="49" charset="0"/>
              </a:rPr>
              <a:t>n := length ( s );</a:t>
            </a:r>
          </a:p>
          <a:p>
            <a:pPr>
              <a:spcBef>
                <a:spcPct val="15000"/>
              </a:spcBef>
              <a:defRPr/>
            </a:pPr>
            <a:r>
              <a:rPr lang="en-US" sz="2100" dirty="0">
                <a:latin typeface="Courier New" pitchFamily="49" charset="0"/>
              </a:rPr>
              <a:t>s1 := Copy ( s, 1, 4 );</a:t>
            </a:r>
          </a:p>
          <a:p>
            <a:pPr>
              <a:spcBef>
                <a:spcPct val="15000"/>
              </a:spcBef>
              <a:defRPr/>
            </a:pPr>
            <a:r>
              <a:rPr lang="en-US" sz="2100" dirty="0">
                <a:latin typeface="Courier New" pitchFamily="49" charset="0"/>
              </a:rPr>
              <a:t>s2 := Copy ( s, 11, 4 );</a:t>
            </a:r>
          </a:p>
          <a:p>
            <a:pPr>
              <a:spcBef>
                <a:spcPct val="15000"/>
              </a:spcBef>
              <a:defRPr/>
            </a:pPr>
            <a:r>
              <a:rPr lang="en-US" sz="2100" dirty="0">
                <a:latin typeface="Courier New" pitchFamily="49" charset="0"/>
              </a:rPr>
              <a:t>s3 := Copy ( s, 6, 4 );</a:t>
            </a:r>
          </a:p>
          <a:p>
            <a:pPr>
              <a:spcBef>
                <a:spcPct val="15000"/>
              </a:spcBef>
              <a:defRPr/>
            </a:pPr>
            <a:r>
              <a:rPr lang="en-US" sz="2100" dirty="0">
                <a:latin typeface="Courier New" pitchFamily="49" charset="0"/>
              </a:rPr>
              <a:t>s := s3 + s</a:t>
            </a:r>
            <a:r>
              <a:rPr lang="ru-RU" sz="2100" dirty="0">
                <a:latin typeface="Courier New" pitchFamily="49" charset="0"/>
              </a:rPr>
              <a:t>1</a:t>
            </a:r>
            <a:r>
              <a:rPr lang="en-US" sz="2100" dirty="0">
                <a:latin typeface="Courier New" pitchFamily="49" charset="0"/>
              </a:rPr>
              <a:t> + s</a:t>
            </a:r>
            <a:r>
              <a:rPr lang="ru-RU" sz="2100" dirty="0">
                <a:latin typeface="Courier New" pitchFamily="49" charset="0"/>
              </a:rPr>
              <a:t>2</a:t>
            </a:r>
            <a:r>
              <a:rPr lang="en-US" sz="2100" dirty="0">
                <a:latin typeface="Courier New" pitchFamily="49" charset="0"/>
              </a:rPr>
              <a:t>;</a:t>
            </a:r>
          </a:p>
          <a:p>
            <a:pPr>
              <a:spcBef>
                <a:spcPct val="15000"/>
              </a:spcBef>
              <a:defRPr/>
            </a:pPr>
            <a:r>
              <a:rPr lang="en-US" sz="2100" dirty="0">
                <a:latin typeface="Courier New" pitchFamily="49" charset="0"/>
              </a:rPr>
              <a:t>n := length ( s );</a:t>
            </a:r>
          </a:p>
        </p:txBody>
      </p:sp>
      <p:sp>
        <p:nvSpPr>
          <p:cNvPr id="455687" name="Rectangle 7"/>
          <p:cNvSpPr>
            <a:spLocks noChangeArrowheads="1"/>
          </p:cNvSpPr>
          <p:nvPr/>
        </p:nvSpPr>
        <p:spPr bwMode="auto">
          <a:xfrm>
            <a:off x="4960938" y="2081213"/>
            <a:ext cx="3562350" cy="493712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 dirty="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 dirty="0">
                <a:solidFill>
                  <a:srgbClr val="3333FF"/>
                </a:solidFill>
                <a:latin typeface="Courier New" pitchFamily="49" charset="0"/>
              </a:rPr>
              <a:t>Вася </a:t>
            </a:r>
            <a:r>
              <a:rPr lang="en-US" sz="2400" dirty="0">
                <a:solidFill>
                  <a:srgbClr val="3333FF"/>
                </a:solidFill>
                <a:latin typeface="Courier New" pitchFamily="49" charset="0"/>
              </a:rPr>
              <a:t> </a:t>
            </a:r>
            <a:r>
              <a:rPr lang="ru-RU" sz="2400" dirty="0">
                <a:solidFill>
                  <a:srgbClr val="3333FF"/>
                </a:solidFill>
                <a:latin typeface="Courier New" pitchFamily="49" charset="0"/>
              </a:rPr>
              <a:t>Митя</a:t>
            </a:r>
            <a:r>
              <a:rPr lang="en-US" sz="2400" dirty="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 dirty="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5688" name="Rectangle 8"/>
          <p:cNvSpPr>
            <a:spLocks noChangeArrowheads="1"/>
          </p:cNvSpPr>
          <p:nvPr/>
        </p:nvSpPr>
        <p:spPr bwMode="auto">
          <a:xfrm>
            <a:off x="4951413" y="3671888"/>
            <a:ext cx="601662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14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5689" name="Rectangle 9"/>
          <p:cNvSpPr>
            <a:spLocks noChangeArrowheads="1"/>
          </p:cNvSpPr>
          <p:nvPr/>
        </p:nvSpPr>
        <p:spPr bwMode="auto">
          <a:xfrm>
            <a:off x="4886325" y="4095750"/>
            <a:ext cx="1298575" cy="4937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Вася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5690" name="Rectangle 10"/>
          <p:cNvSpPr>
            <a:spLocks noChangeArrowheads="1"/>
          </p:cNvSpPr>
          <p:nvPr/>
        </p:nvSpPr>
        <p:spPr bwMode="auto">
          <a:xfrm>
            <a:off x="4897438" y="4487863"/>
            <a:ext cx="1298575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Митя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5691" name="Rectangle 11"/>
          <p:cNvSpPr>
            <a:spLocks noChangeArrowheads="1"/>
          </p:cNvSpPr>
          <p:nvPr/>
        </p:nvSpPr>
        <p:spPr bwMode="auto">
          <a:xfrm>
            <a:off x="4908550" y="4891088"/>
            <a:ext cx="1298575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Петя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5692" name="Rectangle 12"/>
          <p:cNvSpPr>
            <a:spLocks noChangeArrowheads="1"/>
          </p:cNvSpPr>
          <p:nvPr/>
        </p:nvSpPr>
        <p:spPr bwMode="auto">
          <a:xfrm>
            <a:off x="4919663" y="5249863"/>
            <a:ext cx="3487737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ПетяВасяМитя</a:t>
            </a: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'</a:t>
            </a:r>
            <a:endParaRPr lang="ru-RU" sz="2400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455693" name="Rectangle 13"/>
          <p:cNvSpPr>
            <a:spLocks noChangeArrowheads="1"/>
          </p:cNvSpPr>
          <p:nvPr/>
        </p:nvSpPr>
        <p:spPr bwMode="auto">
          <a:xfrm>
            <a:off x="5016500" y="5630863"/>
            <a:ext cx="601663" cy="4937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en-US" sz="2400">
                <a:solidFill>
                  <a:srgbClr val="3333FF"/>
                </a:solidFill>
                <a:latin typeface="Courier New" pitchFamily="49" charset="0"/>
              </a:rPr>
              <a:t>1</a:t>
            </a:r>
            <a:r>
              <a:rPr lang="ru-RU" sz="2400">
                <a:solidFill>
                  <a:srgbClr val="3333FF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455694" name="Rectangle 14"/>
          <p:cNvSpPr>
            <a:spLocks noChangeArrowheads="1"/>
          </p:cNvSpPr>
          <p:nvPr/>
        </p:nvSpPr>
        <p:spPr bwMode="auto">
          <a:xfrm>
            <a:off x="5016500" y="1657350"/>
            <a:ext cx="601663" cy="4937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>
              <a:spcBef>
                <a:spcPct val="15000"/>
              </a:spcBef>
            </a:pPr>
            <a:r>
              <a:rPr lang="ru-RU" sz="2400" dirty="0">
                <a:solidFill>
                  <a:srgbClr val="3333FF"/>
                </a:solidFill>
                <a:latin typeface="Courier New" pitchFamily="49" charset="0"/>
              </a:rPr>
              <a:t>6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56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5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5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5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5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5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5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5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56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55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55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5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55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5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55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55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556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55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556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5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4556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55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4" grpId="0" build="p" animBg="1"/>
      <p:bldP spid="455685" grpId="0"/>
      <p:bldP spid="455686" grpId="0" build="p" animBg="1"/>
      <p:bldP spid="455687" grpId="0" animBg="1"/>
      <p:bldP spid="455688" grpId="0"/>
      <p:bldP spid="455689" grpId="0"/>
      <p:bldP spid="455690" grpId="0"/>
      <p:bldP spid="455691" grpId="0"/>
      <p:bldP spid="455692" grpId="0"/>
      <p:bldP spid="455693" grpId="0"/>
      <p:bldP spid="4556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и процедуры</a:t>
            </a:r>
            <a:endParaRPr lang="ru-RU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7544" y="836712"/>
            <a:ext cx="84201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err="1" smtClean="0"/>
              <a:t>Str</a:t>
            </a:r>
            <a:r>
              <a:rPr lang="ru-RU" b="1" dirty="0" smtClean="0"/>
              <a:t>(</a:t>
            </a:r>
            <a:r>
              <a:rPr lang="ru-RU" b="1" dirty="0" err="1" smtClean="0"/>
              <a:t>x</a:t>
            </a:r>
            <a:r>
              <a:rPr lang="ru-RU" b="1" dirty="0" smtClean="0"/>
              <a:t>, S)</a:t>
            </a:r>
            <a:r>
              <a:rPr lang="ru-RU" dirty="0" smtClean="0"/>
              <a:t> преобразует число </a:t>
            </a:r>
            <a:r>
              <a:rPr lang="ru-RU" dirty="0" err="1" smtClean="0"/>
              <a:t>x</a:t>
            </a:r>
            <a:r>
              <a:rPr lang="ru-RU" dirty="0" smtClean="0"/>
              <a:t> в строковый формат. Здесь </a:t>
            </a:r>
            <a:r>
              <a:rPr lang="ru-RU" dirty="0" err="1" smtClean="0"/>
              <a:t>x</a:t>
            </a:r>
            <a:r>
              <a:rPr lang="ru-RU" dirty="0" smtClean="0"/>
              <a:t> – любое числовое выражение, S – строковая переменная. В процедуре есть возможность задавать формат числа </a:t>
            </a:r>
            <a:r>
              <a:rPr lang="ru-RU" dirty="0" err="1" smtClean="0"/>
              <a:t>x</a:t>
            </a:r>
            <a:r>
              <a:rPr lang="ru-RU" dirty="0" smtClean="0"/>
              <a:t>. Например, </a:t>
            </a:r>
            <a:r>
              <a:rPr lang="ru-RU" dirty="0" err="1" smtClean="0"/>
              <a:t>str</a:t>
            </a:r>
            <a:r>
              <a:rPr lang="ru-RU" dirty="0" smtClean="0"/>
              <a:t>(</a:t>
            </a:r>
            <a:r>
              <a:rPr lang="ru-RU" dirty="0" err="1" smtClean="0"/>
              <a:t>x</a:t>
            </a:r>
            <a:r>
              <a:rPr lang="ru-RU" dirty="0" smtClean="0"/>
              <a:t>: 8: 3, S), где 8 – общее число знаков в числе </a:t>
            </a:r>
            <a:r>
              <a:rPr lang="ru-RU" dirty="0" err="1" smtClean="0"/>
              <a:t>x</a:t>
            </a:r>
            <a:r>
              <a:rPr lang="ru-RU" dirty="0" smtClean="0"/>
              <a:t>, а 3 – число знаков после запятой.</a:t>
            </a:r>
          </a:p>
          <a:p>
            <a:r>
              <a:rPr lang="ru-RU" dirty="0" smtClean="0"/>
              <a:t>Оператор процедуры</a:t>
            </a:r>
          </a:p>
          <a:p>
            <a:r>
              <a:rPr lang="ru-RU" dirty="0" err="1" smtClean="0"/>
              <a:t>Str</a:t>
            </a:r>
            <a:r>
              <a:rPr lang="ru-RU" dirty="0" smtClean="0"/>
              <a:t> (</a:t>
            </a:r>
            <a:r>
              <a:rPr lang="ru-RU" dirty="0" err="1" smtClean="0"/>
              <a:t>sin</a:t>
            </a:r>
            <a:r>
              <a:rPr lang="ru-RU" dirty="0" smtClean="0"/>
              <a:t>(1):6:4, S)</a:t>
            </a:r>
          </a:p>
          <a:p>
            <a:r>
              <a:rPr lang="ru-RU" dirty="0" err="1" smtClean="0"/>
              <a:t>Str</a:t>
            </a:r>
            <a:r>
              <a:rPr lang="ru-RU" dirty="0" smtClean="0"/>
              <a:t> (3456, S)</a:t>
            </a:r>
          </a:p>
          <a:p>
            <a:endParaRPr lang="ru-RU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95536" y="3140968"/>
            <a:ext cx="820407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err="1" smtClean="0"/>
              <a:t>Val</a:t>
            </a:r>
            <a:r>
              <a:rPr lang="ru-RU" b="1" dirty="0" smtClean="0"/>
              <a:t>(S, </a:t>
            </a:r>
            <a:r>
              <a:rPr lang="ru-RU" b="1" dirty="0" err="1" smtClean="0"/>
              <a:t>x</a:t>
            </a:r>
            <a:r>
              <a:rPr lang="ru-RU" b="1" dirty="0" smtClean="0"/>
              <a:t>, </a:t>
            </a:r>
            <a:r>
              <a:rPr lang="ru-RU" b="1" dirty="0" err="1" smtClean="0"/>
              <a:t>kod</a:t>
            </a:r>
            <a:r>
              <a:rPr lang="ru-RU" b="1" dirty="0" smtClean="0"/>
              <a:t>)</a:t>
            </a:r>
            <a:r>
              <a:rPr lang="ru-RU" dirty="0" smtClean="0"/>
              <a:t> преобразует строку символов S в число </a:t>
            </a:r>
            <a:r>
              <a:rPr lang="ru-RU" dirty="0" err="1" smtClean="0"/>
              <a:t>x</a:t>
            </a:r>
            <a:r>
              <a:rPr lang="ru-RU" dirty="0" smtClean="0"/>
              <a:t>. Здесь S – строковое выражение, </a:t>
            </a:r>
            <a:r>
              <a:rPr lang="ru-RU" dirty="0" err="1" smtClean="0"/>
              <a:t>x</a:t>
            </a:r>
            <a:r>
              <a:rPr lang="ru-RU" dirty="0" smtClean="0"/>
              <a:t> – числовая переменная </a:t>
            </a:r>
            <a:r>
              <a:rPr lang="ru-RU" i="1" dirty="0" smtClean="0"/>
              <a:t>(именно туда будет помещен результат)</a:t>
            </a:r>
            <a:r>
              <a:rPr lang="ru-RU" dirty="0" smtClean="0"/>
              <a:t>, </a:t>
            </a:r>
            <a:r>
              <a:rPr lang="ru-RU" dirty="0" err="1" smtClean="0"/>
              <a:t>kod</a:t>
            </a:r>
            <a:r>
              <a:rPr lang="ru-RU" dirty="0" smtClean="0"/>
              <a:t> – целочисленная переменная </a:t>
            </a:r>
            <a:r>
              <a:rPr lang="ru-RU" i="1" dirty="0" smtClean="0"/>
              <a:t>(типа </a:t>
            </a:r>
            <a:r>
              <a:rPr lang="ru-RU" i="1" dirty="0" err="1" smtClean="0"/>
              <a:t>integer</a:t>
            </a:r>
            <a:r>
              <a:rPr lang="ru-RU" i="1" dirty="0" smtClean="0"/>
              <a:t>)</a:t>
            </a:r>
            <a:r>
              <a:rPr lang="ru-RU" dirty="0" smtClean="0"/>
              <a:t>, которая равна номеру позиции в строке S, начиная с которой произошла ошибка преобразования, если преобразование прошло без ошибок, то переменная </a:t>
            </a:r>
            <a:r>
              <a:rPr lang="ru-RU" dirty="0" err="1" smtClean="0"/>
              <a:t>kod</a:t>
            </a:r>
            <a:r>
              <a:rPr lang="ru-RU" dirty="0" smtClean="0"/>
              <a:t> равна 0.</a:t>
            </a:r>
          </a:p>
          <a:p>
            <a:r>
              <a:rPr lang="ru-RU" dirty="0" smtClean="0"/>
              <a:t>Тип X		Оператор процедуры		Значение X</a:t>
            </a:r>
          </a:p>
          <a:p>
            <a:r>
              <a:rPr lang="ru-RU" dirty="0" err="1" smtClean="0"/>
              <a:t>Real</a:t>
            </a:r>
            <a:r>
              <a:rPr lang="ru-RU" dirty="0" smtClean="0"/>
              <a:t>		</a:t>
            </a:r>
            <a:r>
              <a:rPr lang="ru-RU" dirty="0" err="1" smtClean="0"/>
              <a:t>Val</a:t>
            </a:r>
            <a:r>
              <a:rPr lang="ru-RU" dirty="0" smtClean="0"/>
              <a:t>(’12.34’, </a:t>
            </a:r>
            <a:r>
              <a:rPr lang="ru-RU" dirty="0" err="1" smtClean="0"/>
              <a:t>x</a:t>
            </a:r>
            <a:r>
              <a:rPr lang="ru-RU" dirty="0" smtClean="0"/>
              <a:t>, </a:t>
            </a:r>
            <a:r>
              <a:rPr lang="ru-RU" dirty="0" err="1" smtClean="0"/>
              <a:t>kod</a:t>
            </a:r>
            <a:r>
              <a:rPr lang="ru-RU" dirty="0" smtClean="0"/>
              <a:t>)			12.34</a:t>
            </a:r>
          </a:p>
          <a:p>
            <a:r>
              <a:rPr lang="ru-RU" dirty="0" err="1" smtClean="0"/>
              <a:t>Integer</a:t>
            </a:r>
            <a:r>
              <a:rPr lang="ru-RU" dirty="0" smtClean="0"/>
              <a:t>		</a:t>
            </a:r>
            <a:r>
              <a:rPr lang="ru-RU" dirty="0" err="1" smtClean="0"/>
              <a:t>Val</a:t>
            </a:r>
            <a:r>
              <a:rPr lang="ru-RU" dirty="0" smtClean="0"/>
              <a:t>(’12.34’, </a:t>
            </a:r>
            <a:r>
              <a:rPr lang="ru-RU" dirty="0" err="1" smtClean="0"/>
              <a:t>x</a:t>
            </a:r>
            <a:r>
              <a:rPr lang="ru-RU" dirty="0" smtClean="0"/>
              <a:t>, </a:t>
            </a:r>
            <a:r>
              <a:rPr lang="ru-RU" dirty="0" err="1" smtClean="0"/>
              <a:t>kod</a:t>
            </a:r>
            <a:r>
              <a:rPr lang="ru-RU" dirty="0" smtClean="0"/>
              <a:t>)			12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95536" y="4869631"/>
            <a:ext cx="4137025" cy="791617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endParaRPr lang="en-US" sz="2100" dirty="0">
              <a:latin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95536" y="836712"/>
            <a:ext cx="820407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Ввести число и определить количество символов в нем</a:t>
            </a:r>
          </a:p>
          <a:p>
            <a:r>
              <a:rPr lang="en-US" b="1" dirty="0" err="1" smtClean="0"/>
              <a:t>var</a:t>
            </a:r>
            <a:r>
              <a:rPr lang="en-US" b="1" dirty="0" smtClean="0"/>
              <a:t> </a:t>
            </a:r>
            <a:r>
              <a:rPr lang="en-US" b="1" dirty="0" err="1" smtClean="0"/>
              <a:t>a,n:integer</a:t>
            </a:r>
            <a:r>
              <a:rPr lang="en-US" b="1" dirty="0" smtClean="0"/>
              <a:t>; s:string;</a:t>
            </a:r>
          </a:p>
          <a:p>
            <a:r>
              <a:rPr lang="en-US" b="1" dirty="0" smtClean="0"/>
              <a:t>begin</a:t>
            </a:r>
          </a:p>
          <a:p>
            <a:r>
              <a:rPr lang="en-US" dirty="0" err="1" smtClean="0"/>
              <a:t>readln</a:t>
            </a:r>
            <a:r>
              <a:rPr lang="en-US" dirty="0" smtClean="0"/>
              <a:t>(a);</a:t>
            </a:r>
          </a:p>
          <a:p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a,s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n:=length(s);</a:t>
            </a:r>
          </a:p>
          <a:p>
            <a:r>
              <a:rPr lang="en-US" dirty="0" err="1" smtClean="0"/>
              <a:t>writeln</a:t>
            </a:r>
            <a:r>
              <a:rPr lang="en-US" dirty="0" smtClean="0"/>
              <a:t>(n);</a:t>
            </a:r>
          </a:p>
          <a:p>
            <a:r>
              <a:rPr lang="en-US" b="1" dirty="0" smtClean="0"/>
              <a:t>end.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5536" y="3429000"/>
            <a:ext cx="820407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err="1" smtClean="0"/>
              <a:t>var</a:t>
            </a:r>
            <a:r>
              <a:rPr lang="en-US" b="1" dirty="0" smtClean="0"/>
              <a:t> </a:t>
            </a:r>
            <a:r>
              <a:rPr lang="en-US" b="1" dirty="0" err="1" smtClean="0"/>
              <a:t>a,n,k</a:t>
            </a:r>
            <a:r>
              <a:rPr lang="en-US" b="1" dirty="0" smtClean="0"/>
              <a:t>, i:integer; s:string;c:char;</a:t>
            </a:r>
          </a:p>
          <a:p>
            <a:r>
              <a:rPr lang="en-US" b="1" dirty="0" smtClean="0"/>
              <a:t>begin</a:t>
            </a:r>
          </a:p>
          <a:p>
            <a:r>
              <a:rPr lang="en-US" dirty="0" err="1" smtClean="0"/>
              <a:t>readln</a:t>
            </a:r>
            <a:r>
              <a:rPr lang="en-US" dirty="0" smtClean="0"/>
              <a:t>(a);</a:t>
            </a:r>
          </a:p>
          <a:p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a,s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n:=length(s);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for 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:=1 to n div 2 do begin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 c:=s[i]; s[i]:=s[n-i+1]; s[n-i+1]:=c;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end;</a:t>
            </a:r>
          </a:p>
          <a:p>
            <a:r>
              <a:rPr lang="en-US" dirty="0" err="1" smtClean="0"/>
              <a:t>val</a:t>
            </a:r>
            <a:r>
              <a:rPr lang="en-US" dirty="0" smtClean="0"/>
              <a:t>(</a:t>
            </a:r>
            <a:r>
              <a:rPr lang="en-US" dirty="0" err="1" smtClean="0"/>
              <a:t>s,a,k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writeln</a:t>
            </a:r>
            <a:r>
              <a:rPr lang="en-US" dirty="0" smtClean="0"/>
              <a:t>(a);</a:t>
            </a:r>
          </a:p>
          <a:p>
            <a:r>
              <a:rPr lang="en-US" b="1" dirty="0" smtClean="0"/>
              <a:t>end.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140968"/>
            <a:ext cx="3655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Поменять цифры в числе местами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</a:t>
            </a:r>
            <a:r>
              <a:rPr lang="ru-RU" dirty="0" smtClean="0"/>
              <a:t>. Вести слово. Проверить, является ли оно палиндромом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2. Ввести строку из слов. </a:t>
            </a:r>
          </a:p>
          <a:p>
            <a:r>
              <a:rPr lang="ru-RU" dirty="0" smtClean="0"/>
              <a:t>1) Удалить из строки все буквы </a:t>
            </a:r>
            <a:r>
              <a:rPr lang="ru-RU" i="1" dirty="0" smtClean="0"/>
              <a:t>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2) Подсчитать количество слов</a:t>
            </a:r>
          </a:p>
          <a:p>
            <a:r>
              <a:rPr lang="ru-RU" dirty="0" smtClean="0"/>
              <a:t>3) Заменить все первые буквы в словах заглавными буквами.</a:t>
            </a:r>
          </a:p>
          <a:p>
            <a:r>
              <a:rPr lang="ru-RU" b="1" dirty="0" smtClean="0"/>
              <a:t>3. Ввести имя, отчество и фамилию</a:t>
            </a:r>
            <a:r>
              <a:rPr lang="ru-RU" dirty="0" smtClean="0"/>
              <a:t>. Преобразовать их к формату «фамилия-инициалы».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536" y="3140968"/>
            <a:ext cx="856138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14375" indent="-714375">
              <a:spcBef>
                <a:spcPct val="50000"/>
              </a:spcBef>
              <a:tabLst>
                <a:tab pos="714375" algn="l"/>
              </a:tabLst>
            </a:pPr>
            <a:r>
              <a:rPr lang="ru-RU" sz="2400" dirty="0">
                <a:solidFill>
                  <a:srgbClr val="3333FF"/>
                </a:solidFill>
              </a:rPr>
              <a:t>Задача: </a:t>
            </a:r>
            <a:r>
              <a:rPr lang="ru-RU" sz="2300" dirty="0"/>
              <a:t> </a:t>
            </a:r>
            <a:r>
              <a:rPr lang="ru-RU" sz="2300" b="0" dirty="0"/>
              <a:t>с клавиатуры вводится символьная строка, представляющая собой сумму двух целых чисел, например:</a:t>
            </a:r>
          </a:p>
          <a:p>
            <a:pPr marL="714375" indent="-714375">
              <a:tabLst>
                <a:tab pos="714375" algn="l"/>
              </a:tabLst>
            </a:pPr>
            <a:r>
              <a:rPr lang="ru-RU" sz="3200" b="0" dirty="0"/>
              <a:t>		</a:t>
            </a:r>
            <a:r>
              <a:rPr lang="ru-RU" sz="3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12+35</a:t>
            </a:r>
          </a:p>
          <a:p>
            <a:pPr marL="714375" indent="-714375">
              <a:tabLst>
                <a:tab pos="714375" algn="l"/>
              </a:tabLst>
            </a:pPr>
            <a:r>
              <a:rPr lang="ru-RU" sz="2300" b="0" dirty="0"/>
              <a:t>Вычислить эту сумму:</a:t>
            </a:r>
          </a:p>
          <a:p>
            <a:pPr marL="714375" indent="-714375">
              <a:tabLst>
                <a:tab pos="714375" algn="l"/>
              </a:tabLst>
            </a:pPr>
            <a:r>
              <a:rPr lang="ru-RU" sz="3200" b="0" dirty="0">
                <a:solidFill>
                  <a:srgbClr val="000000"/>
                </a:solidFill>
              </a:rPr>
              <a:t>		</a:t>
            </a:r>
            <a:r>
              <a:rPr lang="ru-RU" sz="3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ru-RU" sz="3200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ru-RU" sz="3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35=47</a:t>
            </a:r>
          </a:p>
          <a:p>
            <a:pPr marL="714375" indent="-714375">
              <a:tabLst>
                <a:tab pos="714375" algn="l"/>
              </a:tabLst>
            </a:pPr>
            <a:endParaRPr lang="ru-RU" sz="2300" b="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2852936"/>
            <a:ext cx="4137025" cy="2664296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endParaRPr lang="en-US" sz="2100" dirty="0">
              <a:latin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95536" y="836712"/>
            <a:ext cx="82040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Упорядочить цифры в числе</a:t>
            </a:r>
          </a:p>
          <a:p>
            <a:r>
              <a:rPr lang="en-US" b="1" dirty="0" err="1" smtClean="0"/>
              <a:t>var</a:t>
            </a:r>
            <a:r>
              <a:rPr lang="en-US" b="1" dirty="0" smtClean="0"/>
              <a:t> n, </a:t>
            </a:r>
            <a:r>
              <a:rPr lang="en-US" b="1" dirty="0" err="1" smtClean="0"/>
              <a:t>i,g:integer</a:t>
            </a:r>
            <a:r>
              <a:rPr lang="en-US" b="1" dirty="0" smtClean="0"/>
              <a:t>; </a:t>
            </a:r>
            <a:r>
              <a:rPr lang="ru-RU" b="1" dirty="0" smtClean="0"/>
              <a:t>  	</a:t>
            </a:r>
            <a:r>
              <a:rPr lang="en-US" b="1" dirty="0" smtClean="0"/>
              <a:t>s:string;</a:t>
            </a:r>
            <a:endParaRPr lang="ru-RU" b="1" dirty="0" smtClean="0"/>
          </a:p>
          <a:p>
            <a:r>
              <a:rPr lang="ru-RU" b="1" dirty="0" smtClean="0"/>
              <a:t>	</a:t>
            </a:r>
            <a:r>
              <a:rPr lang="en-US" b="1" dirty="0" smtClean="0"/>
              <a:t>c:char;</a:t>
            </a:r>
            <a:r>
              <a:rPr lang="ru-RU" b="1" dirty="0" smtClean="0"/>
              <a:t>   	</a:t>
            </a:r>
            <a:r>
              <a:rPr lang="en-US" b="1" dirty="0" smtClean="0"/>
              <a:t>a:longint;</a:t>
            </a:r>
          </a:p>
          <a:p>
            <a:r>
              <a:rPr lang="en-US" b="1" dirty="0" smtClean="0"/>
              <a:t>begin</a:t>
            </a:r>
          </a:p>
          <a:p>
            <a:r>
              <a:rPr lang="en-US" dirty="0" err="1" smtClean="0"/>
              <a:t>readln</a:t>
            </a:r>
            <a:r>
              <a:rPr lang="en-US" dirty="0" smtClean="0"/>
              <a:t>(a);</a:t>
            </a:r>
          </a:p>
          <a:p>
            <a:r>
              <a:rPr lang="en-US" dirty="0" err="1" smtClean="0"/>
              <a:t>str</a:t>
            </a:r>
            <a:r>
              <a:rPr lang="en-US" dirty="0" smtClean="0"/>
              <a:t>(</a:t>
            </a:r>
            <a:r>
              <a:rPr lang="en-US" dirty="0" err="1" smtClean="0"/>
              <a:t>a,s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n:=length(s);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for g:=n </a:t>
            </a:r>
            <a:r>
              <a:rPr lang="en-US" b="1" dirty="0" err="1" smtClean="0">
                <a:solidFill>
                  <a:srgbClr val="FF0000"/>
                </a:solidFill>
              </a:rPr>
              <a:t>downto</a:t>
            </a:r>
            <a:r>
              <a:rPr lang="en-US" b="1" dirty="0" smtClean="0">
                <a:solidFill>
                  <a:srgbClr val="FF0000"/>
                </a:solidFill>
              </a:rPr>
              <a:t> 2  do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 begin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  for 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:=1 to g-1  do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 if s[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]&gt;=s[i+1] then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	 begin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	  c:=s[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];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  s[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]:=s[i+1];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  s[i+1]:=c;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end;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end;</a:t>
            </a:r>
          </a:p>
          <a:p>
            <a:r>
              <a:rPr lang="en-US" dirty="0" err="1" smtClean="0"/>
              <a:t>val</a:t>
            </a:r>
            <a:r>
              <a:rPr lang="en-US" dirty="0" smtClean="0"/>
              <a:t>(</a:t>
            </a:r>
            <a:r>
              <a:rPr lang="en-US" dirty="0" err="1" smtClean="0"/>
              <a:t>s,a,n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writeln</a:t>
            </a:r>
            <a:r>
              <a:rPr lang="en-US" dirty="0" smtClean="0"/>
              <a:t>(a);</a:t>
            </a:r>
          </a:p>
          <a:p>
            <a:r>
              <a:rPr lang="en-US" b="1" dirty="0" smtClean="0"/>
              <a:t>end.</a:t>
            </a:r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716016" y="2852936"/>
            <a:ext cx="4137025" cy="2664296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r>
              <a:rPr lang="en-US" sz="2000" b="1" dirty="0" smtClean="0"/>
              <a:t>for g:=1 to n-1 do</a:t>
            </a:r>
          </a:p>
          <a:p>
            <a:r>
              <a:rPr lang="en-US" sz="2000" b="1" dirty="0" smtClean="0"/>
              <a:t>   begin</a:t>
            </a:r>
          </a:p>
          <a:p>
            <a:r>
              <a:rPr lang="en-US" sz="2000" b="1" dirty="0" smtClean="0"/>
              <a:t>     k:=n-g+1;</a:t>
            </a:r>
          </a:p>
          <a:p>
            <a:r>
              <a:rPr lang="en-US" sz="2000" dirty="0" smtClean="0"/>
              <a:t>     h:=k;</a:t>
            </a:r>
          </a:p>
          <a:p>
            <a:r>
              <a:rPr lang="en-US" sz="2000" dirty="0" smtClean="0"/>
              <a:t>     </a:t>
            </a:r>
            <a:r>
              <a:rPr lang="en-US" sz="2000" b="1" dirty="0" smtClean="0"/>
              <a:t>for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:=1 to n-g  do</a:t>
            </a:r>
          </a:p>
          <a:p>
            <a:r>
              <a:rPr lang="en-US" sz="2000" b="1" dirty="0" smtClean="0"/>
              <a:t>       if (s[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]&gt;s[h]) then h:=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;</a:t>
            </a:r>
          </a:p>
          <a:p>
            <a:r>
              <a:rPr lang="pt-BR" sz="2000" dirty="0" smtClean="0"/>
              <a:t>     c:=s[k]; s[k]:=s[h]; s[h]:=c;</a:t>
            </a:r>
          </a:p>
          <a:p>
            <a:r>
              <a:rPr lang="en-US" sz="2000" dirty="0" smtClean="0"/>
              <a:t>   </a:t>
            </a:r>
            <a:r>
              <a:rPr lang="en-US" sz="2000" b="1" dirty="0" smtClean="0"/>
              <a:t>end;</a:t>
            </a: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5" grpI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Заголовок 5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 fontScale="90000"/>
          </a:bodyPr>
          <a:lstStyle/>
          <a:p>
            <a:r>
              <a:rPr dirty="0" err="1" smtClean="0"/>
              <a:t>Символьный</a:t>
            </a:r>
            <a:r>
              <a:rPr dirty="0" smtClean="0"/>
              <a:t> </a:t>
            </a:r>
            <a:r>
              <a:rPr dirty="0" err="1" smtClean="0"/>
              <a:t>тип</a:t>
            </a:r>
            <a:r>
              <a:rPr dirty="0" smtClean="0"/>
              <a:t> </a:t>
            </a:r>
            <a:r>
              <a:rPr dirty="0" err="1" smtClean="0"/>
              <a:t>данных</a:t>
            </a:r>
            <a:endParaRPr dirty="0" smtClean="0"/>
          </a:p>
        </p:txBody>
      </p:sp>
      <p:sp>
        <p:nvSpPr>
          <p:cNvPr id="10547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984115-F4CF-4DAD-B9B2-4F1D704AA134}" type="slidenum">
              <a:rPr lang="ru-RU"/>
              <a:pPr/>
              <a:t>2</a:t>
            </a:fld>
            <a:endParaRPr lang="ru-RU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528" y="1124744"/>
            <a:ext cx="856932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/>
              <a:t>Вычислительные машины имеют дело не только с числами. Едва ли не больше времени они бывают заняты обработкой текста. В Паскале для этого есть специальный тип данных, который называется </a:t>
            </a:r>
            <a:r>
              <a:rPr lang="en-US" sz="2400" dirty="0"/>
              <a:t>CHAR</a:t>
            </a:r>
            <a:r>
              <a:rPr lang="ru-RU" sz="2400" dirty="0"/>
              <a:t> (от слова </a:t>
            </a:r>
            <a:r>
              <a:rPr lang="en-US" sz="2400" dirty="0"/>
              <a:t>character</a:t>
            </a:r>
            <a:r>
              <a:rPr lang="ru-RU" sz="2400" dirty="0"/>
              <a:t> – символ).</a:t>
            </a:r>
          </a:p>
          <a:p>
            <a:endParaRPr lang="ru-RU" sz="2400" dirty="0"/>
          </a:p>
          <a:p>
            <a:r>
              <a:rPr lang="ru-RU" sz="2400" b="1" dirty="0"/>
              <a:t>Тип </a:t>
            </a:r>
            <a:r>
              <a:rPr lang="en-US" sz="2400" b="1" dirty="0"/>
              <a:t>CHAR</a:t>
            </a:r>
            <a:r>
              <a:rPr lang="ru-RU" sz="2400" b="1" dirty="0"/>
              <a:t> (символьный или строковый или литерный).</a:t>
            </a:r>
          </a:p>
          <a:p>
            <a:endParaRPr lang="ru-RU" sz="2400" b="1" dirty="0"/>
          </a:p>
          <a:p>
            <a:r>
              <a:rPr lang="ru-RU" sz="2400" dirty="0"/>
              <a:t>Его значениями являются отдельные символы: буквы, цифры, знаки. Символьные константы заключаются в кавычки, например, ‘</a:t>
            </a:r>
            <a:r>
              <a:rPr lang="en-US" sz="2400" dirty="0"/>
              <a:t>A</a:t>
            </a:r>
            <a:r>
              <a:rPr lang="ru-RU" sz="2400" dirty="0"/>
              <a:t>’, ’</a:t>
            </a:r>
            <a:r>
              <a:rPr lang="en-US" sz="2400" dirty="0"/>
              <a:t>B</a:t>
            </a:r>
            <a:r>
              <a:rPr lang="ru-RU" sz="2400" dirty="0"/>
              <a:t>’, ’</a:t>
            </a:r>
            <a:r>
              <a:rPr lang="en-US" sz="2400" dirty="0"/>
              <a:t>C</a:t>
            </a:r>
            <a:r>
              <a:rPr lang="ru-RU" sz="2400" dirty="0"/>
              <a:t>’, ‘4’,‘7’, ‘ ‘(пробел).</a:t>
            </a:r>
          </a:p>
          <a:p>
            <a:endParaRPr lang="ru-RU" sz="2400" dirty="0"/>
          </a:p>
          <a:p>
            <a:r>
              <a:rPr lang="ru-RU" sz="2400" dirty="0"/>
              <a:t>Символьные переменные описываются предложением</a:t>
            </a:r>
            <a:endParaRPr lang="en-US" sz="2400" dirty="0"/>
          </a:p>
          <a:p>
            <a:r>
              <a:rPr lang="en-US" sz="2400" b="1" dirty="0" err="1"/>
              <a:t>Var</a:t>
            </a:r>
            <a:r>
              <a:rPr lang="ru-RU" sz="2400" b="1" dirty="0"/>
              <a:t> </a:t>
            </a:r>
            <a:r>
              <a:rPr lang="en-US" sz="2400" b="1" dirty="0" smtClean="0"/>
              <a:t>&lt;</a:t>
            </a:r>
            <a:r>
              <a:rPr lang="ru-RU" sz="2400" b="1" dirty="0" smtClean="0"/>
              <a:t>имя</a:t>
            </a:r>
            <a:r>
              <a:rPr lang="en-US" sz="2400" b="1" dirty="0" smtClean="0"/>
              <a:t>_</a:t>
            </a:r>
            <a:r>
              <a:rPr lang="ru-RU" sz="2400" b="1" dirty="0" smtClean="0"/>
              <a:t>переменной</a:t>
            </a:r>
            <a:r>
              <a:rPr lang="en-US" sz="2400" b="1" dirty="0" smtClean="0"/>
              <a:t>&gt;</a:t>
            </a:r>
            <a:r>
              <a:rPr lang="ru-RU" sz="2400" b="1" dirty="0" smtClean="0"/>
              <a:t>: </a:t>
            </a:r>
            <a:r>
              <a:rPr lang="en-US" sz="2400" b="1" dirty="0"/>
              <a:t>char</a:t>
            </a:r>
            <a:r>
              <a:rPr lang="ru-RU" sz="2400" b="1" dirty="0"/>
              <a:t>;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282" y="1000108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Заголовок 5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 fontScale="90000"/>
          </a:bodyPr>
          <a:lstStyle/>
          <a:p>
            <a:r>
              <a:rPr dirty="0" err="1" smtClean="0"/>
              <a:t>Символьный</a:t>
            </a:r>
            <a:r>
              <a:rPr dirty="0" smtClean="0"/>
              <a:t> </a:t>
            </a:r>
            <a:r>
              <a:rPr dirty="0" err="1" smtClean="0"/>
              <a:t>тип</a:t>
            </a:r>
            <a:r>
              <a:rPr dirty="0" smtClean="0"/>
              <a:t> </a:t>
            </a:r>
            <a:r>
              <a:rPr dirty="0" err="1" smtClean="0"/>
              <a:t>данных</a:t>
            </a:r>
            <a:endParaRPr dirty="0" smtClean="0"/>
          </a:p>
        </p:txBody>
      </p:sp>
      <p:sp>
        <p:nvSpPr>
          <p:cNvPr id="10547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984115-F4CF-4DAD-B9B2-4F1D704AA134}" type="slidenum">
              <a:rPr lang="ru-RU"/>
              <a:pPr/>
              <a:t>3</a:t>
            </a:fld>
            <a:endParaRPr lang="ru-RU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9552" y="980728"/>
            <a:ext cx="8207375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</a:rPr>
              <a:t>Символьные значения можно вводить и выводить, присваивать, сравнивать. </a:t>
            </a:r>
            <a:endParaRPr lang="en-US" sz="2400" dirty="0" smtClean="0">
              <a:latin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Пример: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r>
              <a:rPr lang="en-US" sz="2400" b="1" dirty="0" err="1">
                <a:latin typeface="Times New Roman" pitchFamily="18" charset="0"/>
              </a:rPr>
              <a:t>Var</a:t>
            </a:r>
            <a:r>
              <a:rPr lang="ru-RU" sz="2400" b="1" dirty="0">
                <a:latin typeface="Times New Roman" pitchFamily="18" charset="0"/>
              </a:rPr>
              <a:t>	</a:t>
            </a:r>
            <a:r>
              <a:rPr lang="en-US" sz="2400" b="1" dirty="0">
                <a:latin typeface="Times New Roman" pitchFamily="18" charset="0"/>
              </a:rPr>
              <a:t>x</a:t>
            </a:r>
            <a:r>
              <a:rPr lang="ru-RU" sz="2400" b="1" dirty="0">
                <a:latin typeface="Times New Roman" pitchFamily="18" charset="0"/>
              </a:rPr>
              <a:t>,</a:t>
            </a:r>
            <a:r>
              <a:rPr lang="en-US" sz="2400" b="1" dirty="0">
                <a:latin typeface="Times New Roman" pitchFamily="18" charset="0"/>
              </a:rPr>
              <a:t>y</a:t>
            </a:r>
            <a:r>
              <a:rPr lang="ru-RU" sz="2400" b="1" dirty="0">
                <a:latin typeface="Times New Roman" pitchFamily="18" charset="0"/>
              </a:rPr>
              <a:t>:</a:t>
            </a:r>
            <a:r>
              <a:rPr lang="en-US" sz="2400" b="1" dirty="0">
                <a:latin typeface="Times New Roman" pitchFamily="18" charset="0"/>
              </a:rPr>
              <a:t>char</a:t>
            </a:r>
            <a:r>
              <a:rPr lang="ru-RU" sz="2400" b="1" dirty="0">
                <a:latin typeface="Times New Roman" pitchFamily="18" charset="0"/>
              </a:rPr>
              <a:t>;</a:t>
            </a:r>
            <a:endParaRPr lang="en-US" sz="2400" b="1" dirty="0">
              <a:latin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</a:rPr>
              <a:t>Begin</a:t>
            </a:r>
          </a:p>
          <a:p>
            <a:r>
              <a:rPr lang="en-US" sz="2400" b="1" dirty="0">
                <a:latin typeface="Times New Roman" pitchFamily="18" charset="0"/>
              </a:rPr>
              <a:t>Write(‘</a:t>
            </a:r>
            <a:r>
              <a:rPr lang="ru-RU" sz="2400" b="1" dirty="0">
                <a:latin typeface="Times New Roman" pitchFamily="18" charset="0"/>
              </a:rPr>
              <a:t>Введите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</a:rPr>
              <a:t>символ</a:t>
            </a:r>
            <a:r>
              <a:rPr lang="en-US" sz="2400" b="1" dirty="0">
                <a:latin typeface="Times New Roman" pitchFamily="18" charset="0"/>
              </a:rPr>
              <a:t>‘);	</a:t>
            </a:r>
          </a:p>
          <a:p>
            <a:r>
              <a:rPr lang="en-US" sz="2400" b="1" dirty="0" err="1">
                <a:latin typeface="Times New Roman" pitchFamily="18" charset="0"/>
              </a:rPr>
              <a:t>Readln</a:t>
            </a:r>
            <a:r>
              <a:rPr lang="en-US" sz="2400" b="1" dirty="0">
                <a:latin typeface="Times New Roman" pitchFamily="18" charset="0"/>
              </a:rPr>
              <a:t>(x);</a:t>
            </a:r>
          </a:p>
          <a:p>
            <a:r>
              <a:rPr lang="en-US" sz="2400" b="1" dirty="0">
                <a:latin typeface="Times New Roman" pitchFamily="18" charset="0"/>
              </a:rPr>
              <a:t>Y:=’A’;</a:t>
            </a:r>
          </a:p>
          <a:p>
            <a:endParaRPr lang="ru-RU" sz="2400" b="1" dirty="0" smtClean="0">
              <a:latin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</a:rPr>
              <a:t>If </a:t>
            </a:r>
            <a:r>
              <a:rPr lang="en-US" sz="2400" b="1" dirty="0">
                <a:latin typeface="Times New Roman" pitchFamily="18" charset="0"/>
              </a:rPr>
              <a:t>x&lt;y then write (‘X’) else write (‘y’);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{</a:t>
            </a:r>
            <a:r>
              <a:rPr lang="ru-RU" sz="2400" i="1" dirty="0">
                <a:latin typeface="Times New Roman" pitchFamily="18" charset="0"/>
              </a:rPr>
              <a:t>на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экран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буде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выдан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символ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хранящийся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в переменной Х или </a:t>
            </a:r>
            <a:r>
              <a:rPr lang="en-US" sz="2400" i="1" dirty="0">
                <a:latin typeface="Times New Roman" pitchFamily="18" charset="0"/>
              </a:rPr>
              <a:t>Y</a:t>
            </a:r>
            <a:r>
              <a:rPr lang="ru-RU" sz="2400" i="1" dirty="0">
                <a:latin typeface="Times New Roman" pitchFamily="18" charset="0"/>
              </a:rPr>
              <a:t> в зависимости от проверки условия}</a:t>
            </a:r>
            <a:endParaRPr lang="en-US" sz="2400" i="1" dirty="0">
              <a:latin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</a:rPr>
              <a:t>End</a:t>
            </a:r>
            <a:r>
              <a:rPr lang="ru-RU" sz="2400" b="1" dirty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ru-RU" sz="2400" b="1" dirty="0">
              <a:latin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Заголовок 5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/>
          </a:bodyPr>
          <a:lstStyle/>
          <a:p>
            <a:r>
              <a:rPr sz="2800" dirty="0" err="1" smtClean="0"/>
              <a:t>Символьный</a:t>
            </a:r>
            <a:r>
              <a:rPr sz="2800" dirty="0" smtClean="0"/>
              <a:t> </a:t>
            </a:r>
            <a:r>
              <a:rPr sz="2800" dirty="0" err="1" smtClean="0"/>
              <a:t>тип</a:t>
            </a:r>
            <a:r>
              <a:rPr sz="2800" dirty="0" smtClean="0"/>
              <a:t> </a:t>
            </a:r>
            <a:r>
              <a:rPr sz="2800" dirty="0" err="1" smtClean="0"/>
              <a:t>данных</a:t>
            </a:r>
            <a:endParaRPr sz="2800" dirty="0" smtClean="0"/>
          </a:p>
        </p:txBody>
      </p:sp>
      <p:sp>
        <p:nvSpPr>
          <p:cNvPr id="10547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984115-F4CF-4DAD-B9B2-4F1D704AA134}" type="slidenum">
              <a:rPr lang="ru-RU"/>
              <a:pPr/>
              <a:t>4</a:t>
            </a:fld>
            <a:endParaRPr lang="ru-RU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5288" y="1412776"/>
            <a:ext cx="82804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</a:rPr>
              <a:t>Сравнивать символы можно благодаря тому, что в машинной памяти они хранятся в виде целых чисел (кодов символов). Из двух символов большим считается тот, код которого больше. Символы упорядочены следующим образом:</a:t>
            </a:r>
          </a:p>
          <a:p>
            <a:r>
              <a:rPr lang="ru-RU" sz="2800" dirty="0">
                <a:latin typeface="Times New Roman" pitchFamily="18" charset="0"/>
              </a:rPr>
              <a:t>‘</a:t>
            </a:r>
            <a:r>
              <a:rPr lang="en-US" sz="2800" dirty="0">
                <a:latin typeface="Times New Roman" pitchFamily="18" charset="0"/>
              </a:rPr>
              <a:t>A</a:t>
            </a:r>
            <a:r>
              <a:rPr lang="ru-RU" sz="2800" dirty="0">
                <a:latin typeface="Times New Roman" pitchFamily="18" charset="0"/>
              </a:rPr>
              <a:t>’&lt;’</a:t>
            </a:r>
            <a:r>
              <a:rPr lang="en-US" sz="2800" dirty="0">
                <a:latin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</a:rPr>
              <a:t>’&lt;…&lt;’</a:t>
            </a:r>
            <a:r>
              <a:rPr lang="en-US" sz="2800" dirty="0">
                <a:latin typeface="Times New Roman" pitchFamily="18" charset="0"/>
              </a:rPr>
              <a:t>Z</a:t>
            </a:r>
            <a:r>
              <a:rPr lang="ru-RU" sz="2800" dirty="0" smtClean="0">
                <a:latin typeface="Times New Roman" pitchFamily="18" charset="0"/>
              </a:rPr>
              <a:t>’	‘</a:t>
            </a:r>
            <a:r>
              <a:rPr lang="en-US" sz="2800" dirty="0">
                <a:latin typeface="Times New Roman" pitchFamily="18" charset="0"/>
              </a:rPr>
              <a:t>a</a:t>
            </a:r>
            <a:r>
              <a:rPr lang="ru-RU" sz="2800" dirty="0">
                <a:latin typeface="Times New Roman" pitchFamily="18" charset="0"/>
              </a:rPr>
              <a:t>’&lt;’</a:t>
            </a:r>
            <a:r>
              <a:rPr lang="en-US" sz="2800" dirty="0">
                <a:latin typeface="Times New Roman" pitchFamily="18" charset="0"/>
              </a:rPr>
              <a:t>b</a:t>
            </a:r>
            <a:r>
              <a:rPr lang="ru-RU" sz="2800" dirty="0">
                <a:latin typeface="Times New Roman" pitchFamily="18" charset="0"/>
              </a:rPr>
              <a:t>’&lt;…&lt;’</a:t>
            </a:r>
            <a:r>
              <a:rPr lang="en-US" sz="2800" dirty="0">
                <a:latin typeface="Times New Roman" pitchFamily="18" charset="0"/>
              </a:rPr>
              <a:t>z</a:t>
            </a:r>
            <a:r>
              <a:rPr lang="ru-RU" sz="2800" dirty="0">
                <a:latin typeface="Times New Roman" pitchFamily="18" charset="0"/>
              </a:rPr>
              <a:t>’</a:t>
            </a:r>
          </a:p>
          <a:p>
            <a:r>
              <a:rPr lang="ru-RU" sz="2800" dirty="0">
                <a:latin typeface="Times New Roman" pitchFamily="18" charset="0"/>
              </a:rPr>
              <a:t>‘0’&lt;’1’&lt;…&lt;’9</a:t>
            </a:r>
            <a:r>
              <a:rPr lang="ru-RU" sz="2800" dirty="0" smtClean="0">
                <a:latin typeface="Times New Roman" pitchFamily="18" charset="0"/>
              </a:rPr>
              <a:t>’	‘</a:t>
            </a:r>
            <a:r>
              <a:rPr lang="ru-RU" sz="2800" dirty="0">
                <a:latin typeface="Times New Roman" pitchFamily="18" charset="0"/>
              </a:rPr>
              <a:t>а’&lt;’б’&lt;…&lt;’я’</a:t>
            </a:r>
          </a:p>
          <a:p>
            <a:r>
              <a:rPr lang="ru-RU" sz="2800" dirty="0">
                <a:latin typeface="Times New Roman" pitchFamily="18" charset="0"/>
              </a:rPr>
              <a:t>‘А’&lt;’Б’&lt;…&lt;’Я’</a:t>
            </a:r>
          </a:p>
          <a:p>
            <a:r>
              <a:rPr lang="ru-RU" sz="2800" dirty="0">
                <a:latin typeface="Times New Roman" pitchFamily="18" charset="0"/>
              </a:rPr>
              <a:t>Для символов допустимы все шесть операций сравнения: =, &lt;=,&gt;=,&lt;,&gt;,&lt;&gt;.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282" y="928670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5157192"/>
            <a:ext cx="9144000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00034" y="357166"/>
            <a:ext cx="813593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Стандартные символьные функции.</a:t>
            </a:r>
          </a:p>
          <a:p>
            <a:endParaRPr lang="ru-RU" sz="2400" dirty="0" smtClean="0">
              <a:latin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</a:rPr>
              <a:t>Паскале имеются стандартные символьные функции: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CHR</a:t>
            </a:r>
            <a:r>
              <a:rPr lang="ru-RU" sz="2400" dirty="0">
                <a:latin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</a:rPr>
              <a:t>) – возвращает в программу символ с кодом </a:t>
            </a:r>
            <a:r>
              <a:rPr lang="en-US" sz="2400" dirty="0">
                <a:latin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</a:rPr>
              <a:t>,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ORD</a:t>
            </a:r>
            <a:r>
              <a:rPr lang="ru-RU" sz="2400" dirty="0">
                <a:latin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</a:rPr>
              <a:t>S</a:t>
            </a:r>
            <a:r>
              <a:rPr lang="ru-RU" sz="2400" dirty="0">
                <a:latin typeface="Times New Roman" pitchFamily="18" charset="0"/>
              </a:rPr>
              <a:t>) – возвращает код символа </a:t>
            </a:r>
            <a:r>
              <a:rPr lang="en-US" sz="2400" dirty="0">
                <a:latin typeface="Times New Roman" pitchFamily="18" charset="0"/>
              </a:rPr>
              <a:t>S</a:t>
            </a:r>
            <a:r>
              <a:rPr lang="ru-RU" sz="2400" dirty="0">
                <a:latin typeface="Times New Roman" pitchFamily="18" charset="0"/>
              </a:rPr>
              <a:t>,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PRED</a:t>
            </a:r>
            <a:r>
              <a:rPr lang="ru-RU" sz="2400" dirty="0">
                <a:latin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</a:rPr>
              <a:t>S</a:t>
            </a:r>
            <a:r>
              <a:rPr lang="ru-RU" sz="2400" dirty="0">
                <a:latin typeface="Times New Roman" pitchFamily="18" charset="0"/>
              </a:rPr>
              <a:t>) –возвращает предыдущий символ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SUCC</a:t>
            </a:r>
            <a:r>
              <a:rPr lang="ru-RU" sz="2400" dirty="0">
                <a:latin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</a:rPr>
              <a:t>S</a:t>
            </a:r>
            <a:r>
              <a:rPr lang="ru-RU" sz="2400" dirty="0">
                <a:latin typeface="Times New Roman" pitchFamily="18" charset="0"/>
              </a:rPr>
              <a:t>) – возвращает следующий символ</a:t>
            </a:r>
          </a:p>
          <a:p>
            <a:r>
              <a:rPr lang="ru-RU" sz="2400" dirty="0">
                <a:latin typeface="Times New Roman" pitchFamily="18" charset="0"/>
              </a:rPr>
              <a:t>ПРИМЕРЫ: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CHR</a:t>
            </a:r>
            <a:r>
              <a:rPr lang="ru-RU" sz="2400" dirty="0">
                <a:latin typeface="Times New Roman" pitchFamily="18" charset="0"/>
              </a:rPr>
              <a:t>(128) = Б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ORD</a:t>
            </a:r>
            <a:r>
              <a:rPr lang="ru-RU" sz="2400" dirty="0">
                <a:latin typeface="Times New Roman" pitchFamily="18" charset="0"/>
              </a:rPr>
              <a:t>(‘:’) = 58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PRED(‘</a:t>
            </a:r>
            <a:r>
              <a:rPr lang="ru-RU" sz="2400" dirty="0">
                <a:latin typeface="Times New Roman" pitchFamily="18" charset="0"/>
              </a:rPr>
              <a:t>Б</a:t>
            </a:r>
            <a:r>
              <a:rPr lang="en-US" sz="2400" dirty="0">
                <a:latin typeface="Times New Roman" pitchFamily="18" charset="0"/>
              </a:rPr>
              <a:t>’) = </a:t>
            </a:r>
            <a:r>
              <a:rPr lang="ru-RU" sz="2400" dirty="0">
                <a:latin typeface="Times New Roman" pitchFamily="18" charset="0"/>
              </a:rPr>
              <a:t>А</a:t>
            </a:r>
            <a:endParaRPr lang="en-US" sz="2400" dirty="0">
              <a:latin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</a:rPr>
              <a:t>SUCC(‘</a:t>
            </a:r>
            <a:r>
              <a:rPr lang="ru-RU" sz="2400" dirty="0">
                <a:latin typeface="Times New Roman" pitchFamily="18" charset="0"/>
              </a:rPr>
              <a:t>Г</a:t>
            </a:r>
            <a:r>
              <a:rPr lang="en-US" sz="2400" dirty="0">
                <a:latin typeface="Times New Roman" pitchFamily="18" charset="0"/>
              </a:rPr>
              <a:t>’) =</a:t>
            </a:r>
            <a:r>
              <a:rPr lang="ru-RU" sz="2400" dirty="0" smtClean="0">
                <a:latin typeface="Times New Roman" pitchFamily="18" charset="0"/>
              </a:rPr>
              <a:t>Д</a:t>
            </a:r>
          </a:p>
          <a:p>
            <a:endParaRPr lang="ru-RU" sz="2400" dirty="0" smtClean="0">
              <a:latin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</a:rPr>
              <a:t>X1:=</a:t>
            </a:r>
            <a:r>
              <a:rPr lang="en-US" sz="2400" dirty="0" err="1" smtClean="0">
                <a:latin typeface="Times New Roman" pitchFamily="18" charset="0"/>
              </a:rPr>
              <a:t>ord</a:t>
            </a:r>
            <a:r>
              <a:rPr lang="en-US" sz="2400" dirty="0" smtClean="0">
                <a:latin typeface="Times New Roman" pitchFamily="18" charset="0"/>
              </a:rPr>
              <a:t>(‘A’);</a:t>
            </a:r>
          </a:p>
          <a:p>
            <a:r>
              <a:rPr lang="en-US" sz="2400" dirty="0" smtClean="0">
                <a:latin typeface="Times New Roman" pitchFamily="18" charset="0"/>
              </a:rPr>
              <a:t>X2:=</a:t>
            </a:r>
            <a:r>
              <a:rPr lang="en-US" sz="2400" dirty="0" err="1" smtClean="0">
                <a:latin typeface="Times New Roman" pitchFamily="18" charset="0"/>
              </a:rPr>
              <a:t>ord</a:t>
            </a:r>
            <a:r>
              <a:rPr lang="en-US" sz="2400" dirty="0" smtClean="0">
                <a:latin typeface="Times New Roman" pitchFamily="18" charset="0"/>
              </a:rPr>
              <a:t>(‘</a:t>
            </a:r>
            <a:r>
              <a:rPr lang="ru-RU" sz="2400" dirty="0" smtClean="0">
                <a:latin typeface="Times New Roman" pitchFamily="18" charset="0"/>
              </a:rPr>
              <a:t>а</a:t>
            </a:r>
            <a:r>
              <a:rPr lang="en-US" sz="2400" dirty="0" smtClean="0">
                <a:latin typeface="Times New Roman" pitchFamily="18" charset="0"/>
              </a:rPr>
              <a:t>’);</a:t>
            </a:r>
          </a:p>
          <a:p>
            <a:r>
              <a:rPr lang="en-US" sz="2400" dirty="0" err="1" smtClean="0">
                <a:latin typeface="Times New Roman" pitchFamily="18" charset="0"/>
              </a:rPr>
              <a:t>Writeln</a:t>
            </a:r>
            <a:r>
              <a:rPr lang="en-US" sz="2400" dirty="0" smtClean="0">
                <a:latin typeface="Times New Roman" pitchFamily="18" charset="0"/>
              </a:rPr>
              <a:t>(x1:3, x2:3);</a:t>
            </a:r>
            <a:endParaRPr lang="en-US" sz="2400" dirty="0" smtClean="0">
              <a:latin typeface="Times New Roman" pitchFamily="18" charset="0"/>
            </a:endParaRPr>
          </a:p>
          <a:p>
            <a:endParaRPr lang="ru-RU" sz="2400" dirty="0">
              <a:latin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4282" y="1000108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3007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Заголовок 30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 fontScale="90000"/>
          </a:bodyPr>
          <a:lstStyle/>
          <a:p>
            <a:r>
              <a:rPr smtClean="0"/>
              <a:t>Символьные строки</a:t>
            </a:r>
          </a:p>
        </p:txBody>
      </p:sp>
      <p:sp>
        <p:nvSpPr>
          <p:cNvPr id="96259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1E42A45-FC32-4161-BCC8-1154EFE9CE23}" type="slidenum">
              <a:rPr lang="ru-RU"/>
              <a:pPr/>
              <a:t>6</a:t>
            </a:fld>
            <a:endParaRPr lang="ru-RU"/>
          </a:p>
        </p:txBody>
      </p:sp>
      <p:graphicFrame>
        <p:nvGraphicFramePr>
          <p:cNvPr id="445487" name="Group 47"/>
          <p:cNvGraphicFramePr>
            <a:graphicFrameLocks noGrp="1"/>
          </p:cNvGraphicFramePr>
          <p:nvPr/>
        </p:nvGraphicFramePr>
        <p:xfrm>
          <a:off x="1184275" y="2593975"/>
          <a:ext cx="7597775" cy="541338"/>
        </p:xfrm>
        <a:graphic>
          <a:graphicData uri="http://schemas.openxmlformats.org/drawingml/2006/table">
            <a:tbl>
              <a:tblPr/>
              <a:tblGrid>
                <a:gridCol w="541338"/>
                <a:gridCol w="544512"/>
                <a:gridCol w="541338"/>
                <a:gridCol w="544512"/>
                <a:gridCol w="541338"/>
                <a:gridCol w="544512"/>
                <a:gridCol w="541338"/>
                <a:gridCol w="541337"/>
                <a:gridCol w="544513"/>
                <a:gridCol w="541337"/>
                <a:gridCol w="544513"/>
                <a:gridCol w="541337"/>
                <a:gridCol w="544513"/>
                <a:gridCol w="541337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!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¤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¤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¤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¤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¤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¤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5575" name="Group 135"/>
          <p:cNvGraphicFramePr>
            <a:graphicFrameLocks noGrp="1"/>
          </p:cNvGraphicFramePr>
          <p:nvPr/>
        </p:nvGraphicFramePr>
        <p:xfrm>
          <a:off x="539750" y="2595563"/>
          <a:ext cx="522288" cy="520320"/>
        </p:xfrm>
        <a:graphic>
          <a:graphicData uri="http://schemas.openxmlformats.org/drawingml/2006/table">
            <a:tbl>
              <a:tblPr/>
              <a:tblGrid>
                <a:gridCol w="522288"/>
              </a:tblGrid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5566" name="Group 126"/>
          <p:cNvGraphicFramePr>
            <a:graphicFrameLocks noGrp="1"/>
          </p:cNvGraphicFramePr>
          <p:nvPr/>
        </p:nvGraphicFramePr>
        <p:xfrm>
          <a:off x="1192213" y="2151063"/>
          <a:ext cx="522287" cy="459360"/>
        </p:xfrm>
        <a:graphic>
          <a:graphicData uri="http://schemas.openxmlformats.org/drawingml/2006/table">
            <a:tbl>
              <a:tblPr/>
              <a:tblGrid>
                <a:gridCol w="522287"/>
              </a:tblGrid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5574" name="Group 134"/>
          <p:cNvGraphicFramePr>
            <a:graphicFrameLocks noGrp="1"/>
          </p:cNvGraphicFramePr>
          <p:nvPr/>
        </p:nvGraphicFramePr>
        <p:xfrm>
          <a:off x="8159750" y="2128838"/>
          <a:ext cx="739775" cy="459360"/>
        </p:xfrm>
        <a:graphic>
          <a:graphicData uri="http://schemas.openxmlformats.org/drawingml/2006/table">
            <a:tbl>
              <a:tblPr/>
              <a:tblGrid>
                <a:gridCol w="739775"/>
              </a:tblGrid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5582" name="AutoShape 142"/>
          <p:cNvSpPr>
            <a:spLocks noChangeArrowheads="1"/>
          </p:cNvSpPr>
          <p:nvPr/>
        </p:nvSpPr>
        <p:spPr bwMode="auto">
          <a:xfrm>
            <a:off x="473075" y="1700213"/>
            <a:ext cx="1973263" cy="444500"/>
          </a:xfrm>
          <a:prstGeom prst="wedgeRoundRectCallout">
            <a:avLst>
              <a:gd name="adj1" fmla="val -34713"/>
              <a:gd name="adj2" fmla="val 16178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длина строки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5583" name="Rectangle 143"/>
          <p:cNvSpPr>
            <a:spLocks noChangeArrowheads="1"/>
          </p:cNvSpPr>
          <p:nvPr/>
        </p:nvSpPr>
        <p:spPr bwMode="auto">
          <a:xfrm>
            <a:off x="2216150" y="3263900"/>
            <a:ext cx="1752600" cy="3587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ru-RU"/>
              <a:t>рабочая часть</a:t>
            </a:r>
          </a:p>
        </p:txBody>
      </p:sp>
      <p:sp>
        <p:nvSpPr>
          <p:cNvPr id="445584" name="Line 144"/>
          <p:cNvSpPr>
            <a:spLocks noChangeShapeType="1"/>
          </p:cNvSpPr>
          <p:nvPr/>
        </p:nvSpPr>
        <p:spPr bwMode="auto">
          <a:xfrm>
            <a:off x="4981575" y="3036888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445585" name="Line 145"/>
          <p:cNvSpPr>
            <a:spLocks noChangeShapeType="1"/>
          </p:cNvSpPr>
          <p:nvPr/>
        </p:nvSpPr>
        <p:spPr bwMode="auto">
          <a:xfrm>
            <a:off x="1182688" y="302577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445586" name="Line 146"/>
          <p:cNvSpPr>
            <a:spLocks noChangeShapeType="1"/>
          </p:cNvSpPr>
          <p:nvPr/>
        </p:nvSpPr>
        <p:spPr bwMode="auto">
          <a:xfrm>
            <a:off x="3933825" y="3443288"/>
            <a:ext cx="1047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445587" name="Line 147"/>
          <p:cNvSpPr>
            <a:spLocks noChangeShapeType="1"/>
          </p:cNvSpPr>
          <p:nvPr/>
        </p:nvSpPr>
        <p:spPr bwMode="auto">
          <a:xfrm flipH="1">
            <a:off x="1176338" y="3443288"/>
            <a:ext cx="1047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445588" name="AutoShape 148"/>
          <p:cNvSpPr>
            <a:spLocks noChangeArrowheads="1"/>
          </p:cNvSpPr>
          <p:nvPr/>
        </p:nvSpPr>
        <p:spPr bwMode="auto">
          <a:xfrm>
            <a:off x="925513" y="3703638"/>
            <a:ext cx="1036637" cy="476250"/>
          </a:xfrm>
          <a:prstGeom prst="wedgeRoundRectCallout">
            <a:avLst>
              <a:gd name="adj1" fmla="val 7731"/>
              <a:gd name="adj2" fmla="val -17333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>
                <a:latin typeface="Courier New" pitchFamily="49" charset="0"/>
              </a:rPr>
              <a:t>s[1]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445589" name="AutoShape 149"/>
          <p:cNvSpPr>
            <a:spLocks noChangeArrowheads="1"/>
          </p:cNvSpPr>
          <p:nvPr/>
        </p:nvSpPr>
        <p:spPr bwMode="auto">
          <a:xfrm>
            <a:off x="1852613" y="3919538"/>
            <a:ext cx="1036637" cy="476250"/>
          </a:xfrm>
          <a:prstGeom prst="wedgeRoundRectCallout">
            <a:avLst>
              <a:gd name="adj1" fmla="val -28866"/>
              <a:gd name="adj2" fmla="val -21733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>
                <a:latin typeface="Courier New" pitchFamily="49" charset="0"/>
              </a:rPr>
              <a:t>s[2]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445590" name="AutoShape 150"/>
          <p:cNvSpPr>
            <a:spLocks noChangeArrowheads="1"/>
          </p:cNvSpPr>
          <p:nvPr/>
        </p:nvSpPr>
        <p:spPr bwMode="auto">
          <a:xfrm>
            <a:off x="2601913" y="1746250"/>
            <a:ext cx="1036637" cy="476250"/>
          </a:xfrm>
          <a:prstGeom prst="wedgeRoundRectCallout">
            <a:avLst>
              <a:gd name="adj1" fmla="val -62556"/>
              <a:gd name="adj2" fmla="val 15066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>
                <a:latin typeface="Courier New" pitchFamily="49" charset="0"/>
              </a:rPr>
              <a:t>s[3]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445591" name="AutoShape 151"/>
          <p:cNvSpPr>
            <a:spLocks noChangeArrowheads="1"/>
          </p:cNvSpPr>
          <p:nvPr/>
        </p:nvSpPr>
        <p:spPr bwMode="auto">
          <a:xfrm>
            <a:off x="3686175" y="1744663"/>
            <a:ext cx="1036638" cy="476250"/>
          </a:xfrm>
          <a:prstGeom prst="wedgeRoundRectCallout">
            <a:avLst>
              <a:gd name="adj1" fmla="val -106662"/>
              <a:gd name="adj2" fmla="val 13433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>
                <a:latin typeface="Courier New" pitchFamily="49" charset="0"/>
              </a:rPr>
              <a:t>s[4]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445592" name="Rectangle 152"/>
          <p:cNvSpPr>
            <a:spLocks noChangeArrowheads="1"/>
          </p:cNvSpPr>
          <p:nvPr/>
        </p:nvSpPr>
        <p:spPr bwMode="auto">
          <a:xfrm>
            <a:off x="454025" y="971550"/>
            <a:ext cx="2755900" cy="49371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400">
                <a:latin typeface="Courier New" pitchFamily="49" charset="0"/>
              </a:rPr>
              <a:t>var s: string;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445593" name="Rectangle 153"/>
          <p:cNvSpPr>
            <a:spLocks noChangeArrowheads="1"/>
          </p:cNvSpPr>
          <p:nvPr/>
        </p:nvSpPr>
        <p:spPr bwMode="auto">
          <a:xfrm>
            <a:off x="630238" y="4592638"/>
            <a:ext cx="3586162" cy="4937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400">
                <a:latin typeface="Courier New" pitchFamily="49" charset="0"/>
              </a:rPr>
              <a:t>var s: string[20];</a:t>
            </a:r>
            <a:endParaRPr lang="ru-RU" sz="2400">
              <a:latin typeface="Courier New" pitchFamily="49" charset="0"/>
            </a:endParaRPr>
          </a:p>
        </p:txBody>
      </p:sp>
      <p:graphicFrame>
        <p:nvGraphicFramePr>
          <p:cNvPr id="445627" name="Group 187"/>
          <p:cNvGraphicFramePr>
            <a:graphicFrameLocks noGrp="1"/>
          </p:cNvGraphicFramePr>
          <p:nvPr/>
        </p:nvGraphicFramePr>
        <p:xfrm>
          <a:off x="4460875" y="4572000"/>
          <a:ext cx="4340225" cy="541338"/>
        </p:xfrm>
        <a:graphic>
          <a:graphicData uri="http://schemas.openxmlformats.org/drawingml/2006/table">
            <a:tbl>
              <a:tblPr/>
              <a:tblGrid>
                <a:gridCol w="541338"/>
                <a:gridCol w="544512"/>
                <a:gridCol w="541338"/>
                <a:gridCol w="544512"/>
                <a:gridCol w="541338"/>
                <a:gridCol w="541337"/>
                <a:gridCol w="544513"/>
                <a:gridCol w="541337"/>
              </a:tblGrid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5628" name="Group 188"/>
          <p:cNvGraphicFramePr>
            <a:graphicFrameLocks noGrp="1"/>
          </p:cNvGraphicFramePr>
          <p:nvPr/>
        </p:nvGraphicFramePr>
        <p:xfrm>
          <a:off x="8150225" y="4114800"/>
          <a:ext cx="739775" cy="459360"/>
        </p:xfrm>
        <a:graphic>
          <a:graphicData uri="http://schemas.openxmlformats.org/drawingml/2006/table">
            <a:tbl>
              <a:tblPr/>
              <a:tblGrid>
                <a:gridCol w="739775"/>
              </a:tblGrid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5634" name="Group 194"/>
          <p:cNvGraphicFramePr>
            <a:graphicFrameLocks noGrp="1"/>
          </p:cNvGraphicFramePr>
          <p:nvPr/>
        </p:nvGraphicFramePr>
        <p:xfrm>
          <a:off x="4457700" y="4129088"/>
          <a:ext cx="522288" cy="459360"/>
        </p:xfrm>
        <a:graphic>
          <a:graphicData uri="http://schemas.openxmlformats.org/drawingml/2006/table">
            <a:tbl>
              <a:tblPr/>
              <a:tblGrid>
                <a:gridCol w="522288"/>
              </a:tblGrid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5640" name="Text Box 200"/>
          <p:cNvSpPr txBox="1">
            <a:spLocks noChangeArrowheads="1"/>
          </p:cNvSpPr>
          <p:nvPr/>
        </p:nvSpPr>
        <p:spPr bwMode="auto">
          <a:xfrm>
            <a:off x="577850" y="5114925"/>
            <a:ext cx="38004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600">
                <a:solidFill>
                  <a:srgbClr val="3333FF"/>
                </a:solidFill>
              </a:rPr>
              <a:t>Длина строки:</a:t>
            </a:r>
          </a:p>
        </p:txBody>
      </p:sp>
      <p:sp>
        <p:nvSpPr>
          <p:cNvPr id="445641" name="Rectangle 201"/>
          <p:cNvSpPr>
            <a:spLocks noChangeArrowheads="1"/>
          </p:cNvSpPr>
          <p:nvPr/>
        </p:nvSpPr>
        <p:spPr bwMode="auto">
          <a:xfrm>
            <a:off x="1012825" y="5711825"/>
            <a:ext cx="3586163" cy="493713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/>
          <a:lstStyle/>
          <a:p>
            <a:pPr>
              <a:spcBef>
                <a:spcPct val="15000"/>
              </a:spcBef>
              <a:defRPr/>
            </a:pPr>
            <a:r>
              <a:rPr lang="en-US" sz="2400">
                <a:latin typeface="Courier New" pitchFamily="49" charset="0"/>
              </a:rPr>
              <a:t>n := length ( s );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445642" name="AutoShape 202"/>
          <p:cNvSpPr>
            <a:spLocks noChangeArrowheads="1"/>
          </p:cNvSpPr>
          <p:nvPr/>
        </p:nvSpPr>
        <p:spPr bwMode="auto">
          <a:xfrm>
            <a:off x="5092700" y="5410200"/>
            <a:ext cx="2700338" cy="444500"/>
          </a:xfrm>
          <a:prstGeom prst="wedgeRoundRectCallout">
            <a:avLst>
              <a:gd name="adj1" fmla="val -71634"/>
              <a:gd name="adj2" fmla="val 6714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000">
                <a:latin typeface="Courier New" pitchFamily="49" charset="0"/>
              </a:rPr>
              <a:t>var n: integer;</a:t>
            </a:r>
            <a:endParaRPr lang="ru-RU" sz="2000">
              <a:latin typeface="Courier New" pitchFamily="49" charset="0"/>
            </a:endParaRPr>
          </a:p>
        </p:txBody>
      </p:sp>
      <p:grpSp>
        <p:nvGrpSpPr>
          <p:cNvPr id="2" name="Group 208"/>
          <p:cNvGrpSpPr>
            <a:grpSpLocks/>
          </p:cNvGrpSpPr>
          <p:nvPr/>
        </p:nvGrpSpPr>
        <p:grpSpPr bwMode="auto">
          <a:xfrm>
            <a:off x="5160963" y="895350"/>
            <a:ext cx="3643312" cy="901700"/>
            <a:chOff x="2299" y="592"/>
            <a:chExt cx="2295" cy="568"/>
          </a:xfrm>
        </p:grpSpPr>
        <p:sp>
          <p:nvSpPr>
            <p:cNvPr id="96343" name="Text Box 204"/>
            <p:cNvSpPr txBox="1">
              <a:spLocks noChangeArrowheads="1"/>
            </p:cNvSpPr>
            <p:nvPr/>
          </p:nvSpPr>
          <p:spPr bwMode="auto">
            <a:xfrm>
              <a:off x="2633" y="672"/>
              <a:ext cx="1961" cy="488"/>
            </a:xfrm>
            <a:prstGeom prst="rect">
              <a:avLst/>
            </a:prstGeom>
            <a:solidFill>
              <a:srgbClr val="D1D1FF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/>
                <a:t> </a:t>
              </a:r>
              <a:r>
                <a:rPr lang="ru-RU" sz="2200"/>
                <a:t>В </a:t>
              </a:r>
              <a:r>
                <a:rPr lang="en-US" sz="2200" i="1"/>
                <a:t>Delphi</a:t>
              </a:r>
              <a:r>
                <a:rPr lang="en-US" sz="2200"/>
                <a:t> </a:t>
              </a:r>
              <a:r>
                <a:rPr lang="ru-RU" sz="2200"/>
                <a:t>это ограничение снято!</a:t>
              </a:r>
            </a:p>
          </p:txBody>
        </p:sp>
        <p:sp>
          <p:nvSpPr>
            <p:cNvPr id="96344" name="Oval 205"/>
            <p:cNvSpPr>
              <a:spLocks noChangeArrowheads="1"/>
            </p:cNvSpPr>
            <p:nvPr/>
          </p:nvSpPr>
          <p:spPr bwMode="auto">
            <a:xfrm>
              <a:off x="2299" y="59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445649" name="AutoShape 209"/>
          <p:cNvSpPr>
            <a:spLocks noChangeArrowheads="1"/>
          </p:cNvSpPr>
          <p:nvPr/>
        </p:nvSpPr>
        <p:spPr bwMode="auto">
          <a:xfrm>
            <a:off x="8361363" y="1893888"/>
            <a:ext cx="336550" cy="2619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5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4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4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4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4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4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4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4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4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45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4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4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4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4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4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4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4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582" grpId="0" animBg="1"/>
      <p:bldP spid="445583" grpId="0"/>
      <p:bldP spid="445584" grpId="0" animBg="1"/>
      <p:bldP spid="445585" grpId="0" animBg="1"/>
      <p:bldP spid="445586" grpId="0" animBg="1"/>
      <p:bldP spid="445587" grpId="0" animBg="1"/>
      <p:bldP spid="445588" grpId="0" animBg="1"/>
      <p:bldP spid="445589" grpId="0" animBg="1"/>
      <p:bldP spid="445590" grpId="0" animBg="1"/>
      <p:bldP spid="445591" grpId="0" animBg="1"/>
      <p:bldP spid="445592" grpId="0" animBg="1"/>
      <p:bldP spid="445593" grpId="0" animBg="1"/>
      <p:bldP spid="445640" grpId="0"/>
      <p:bldP spid="445641" grpId="0" animBg="1"/>
      <p:bldP spid="445642" grpId="0" animBg="1"/>
      <p:bldP spid="4456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Заголовок 12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 fontScale="90000"/>
          </a:bodyPr>
          <a:lstStyle/>
          <a:p>
            <a:r>
              <a:rPr smtClean="0"/>
              <a:t>Символьные строки</a:t>
            </a:r>
          </a:p>
        </p:txBody>
      </p:sp>
      <p:sp>
        <p:nvSpPr>
          <p:cNvPr id="97283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2052EA-FFDA-4D59-9A36-F3144AC0472F}" type="slidenum">
              <a:rPr lang="ru-RU"/>
              <a:pPr/>
              <a:t>7</a:t>
            </a:fld>
            <a:endParaRPr lang="ru-RU"/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360363" y="830263"/>
            <a:ext cx="8420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Задача: </a:t>
            </a:r>
            <a:r>
              <a:rPr lang="ru-RU" sz="2400" b="0"/>
              <a:t>ввести строку с клавиатуры и заменить все буквы «а» на буквы «б».</a:t>
            </a:r>
          </a:p>
        </p:txBody>
      </p:sp>
      <p:sp>
        <p:nvSpPr>
          <p:cNvPr id="447493" name="Rectangle 5"/>
          <p:cNvSpPr>
            <a:spLocks noChangeArrowheads="1"/>
          </p:cNvSpPr>
          <p:nvPr/>
        </p:nvSpPr>
        <p:spPr bwMode="auto">
          <a:xfrm>
            <a:off x="615950" y="1804988"/>
            <a:ext cx="6186488" cy="355441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program qq;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var s: string;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    i: integer;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begin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   writeln('</a:t>
            </a:r>
            <a:r>
              <a:rPr lang="ru-RU" sz="2000">
                <a:latin typeface="Courier New" pitchFamily="49" charset="0"/>
              </a:rPr>
              <a:t>Введите строку</a:t>
            </a:r>
            <a:r>
              <a:rPr lang="en-US" sz="2000">
                <a:latin typeface="Courier New" pitchFamily="49" charset="0"/>
              </a:rPr>
              <a:t>');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   readln(s);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   for i:=1 to Length(s) do 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      if s[i] = '</a:t>
            </a:r>
            <a:r>
              <a:rPr lang="ru-RU" sz="2000">
                <a:latin typeface="Courier New" pitchFamily="49" charset="0"/>
              </a:rPr>
              <a:t>а</a:t>
            </a:r>
            <a:r>
              <a:rPr lang="en-US" sz="2000">
                <a:latin typeface="Courier New" pitchFamily="49" charset="0"/>
              </a:rPr>
              <a:t>' then s[i] := '</a:t>
            </a:r>
            <a:r>
              <a:rPr lang="ru-RU" sz="2000">
                <a:latin typeface="Courier New" pitchFamily="49" charset="0"/>
              </a:rPr>
              <a:t>б</a:t>
            </a:r>
            <a:r>
              <a:rPr lang="en-US" sz="2000">
                <a:latin typeface="Courier New" pitchFamily="49" charset="0"/>
              </a:rPr>
              <a:t>';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   writeln(s);   </a:t>
            </a:r>
          </a:p>
          <a:p>
            <a:pPr>
              <a:spcBef>
                <a:spcPct val="15000"/>
              </a:spcBef>
              <a:defRPr/>
            </a:pPr>
            <a:r>
              <a:rPr lang="en-US" sz="2000">
                <a:latin typeface="Courier New" pitchFamily="49" charset="0"/>
              </a:rPr>
              <a:t>end.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7494" name="AutoShape 6"/>
          <p:cNvSpPr>
            <a:spLocks noChangeArrowheads="1"/>
          </p:cNvSpPr>
          <p:nvPr/>
        </p:nvSpPr>
        <p:spPr bwMode="auto">
          <a:xfrm>
            <a:off x="971550" y="3582988"/>
            <a:ext cx="1903413" cy="3540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Courier New" pitchFamily="49" charset="0"/>
              </a:rPr>
              <a:t>readln(s);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7495" name="AutoShape 7"/>
          <p:cNvSpPr>
            <a:spLocks noChangeArrowheads="1"/>
          </p:cNvSpPr>
          <p:nvPr/>
        </p:nvSpPr>
        <p:spPr bwMode="auto">
          <a:xfrm>
            <a:off x="1055688" y="4637088"/>
            <a:ext cx="1903412" cy="3540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Courier New" pitchFamily="49" charset="0"/>
              </a:rPr>
              <a:t>writeln(s);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7496" name="AutoShape 8"/>
          <p:cNvSpPr>
            <a:spLocks noChangeArrowheads="1"/>
          </p:cNvSpPr>
          <p:nvPr/>
        </p:nvSpPr>
        <p:spPr bwMode="auto">
          <a:xfrm>
            <a:off x="2884488" y="3937000"/>
            <a:ext cx="1566862" cy="354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Courier New" pitchFamily="49" charset="0"/>
              </a:rPr>
              <a:t>Length(s)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7497" name="AutoShape 9"/>
          <p:cNvSpPr>
            <a:spLocks noChangeArrowheads="1"/>
          </p:cNvSpPr>
          <p:nvPr/>
        </p:nvSpPr>
        <p:spPr bwMode="auto">
          <a:xfrm>
            <a:off x="4130675" y="2251075"/>
            <a:ext cx="1973263" cy="444500"/>
          </a:xfrm>
          <a:prstGeom prst="wedgeRoundRectCallout">
            <a:avLst>
              <a:gd name="adj1" fmla="val -111306"/>
              <a:gd name="adj2" fmla="val 27928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ввод строки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7498" name="AutoShape 10"/>
          <p:cNvSpPr>
            <a:spLocks noChangeArrowheads="1"/>
          </p:cNvSpPr>
          <p:nvPr/>
        </p:nvSpPr>
        <p:spPr bwMode="auto">
          <a:xfrm>
            <a:off x="5399088" y="2989263"/>
            <a:ext cx="1973262" cy="444500"/>
          </a:xfrm>
          <a:prstGeom prst="wedgeRoundRectCallout">
            <a:avLst>
              <a:gd name="adj1" fmla="val -98995"/>
              <a:gd name="adj2" fmla="val 18035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длина строки</a:t>
            </a:r>
            <a:endParaRPr lang="ru-RU" sz="2000">
              <a:latin typeface="Courier New" pitchFamily="49" charset="0"/>
            </a:endParaRPr>
          </a:p>
        </p:txBody>
      </p:sp>
      <p:sp>
        <p:nvSpPr>
          <p:cNvPr id="447499" name="AutoShape 11"/>
          <p:cNvSpPr>
            <a:spLocks noChangeArrowheads="1"/>
          </p:cNvSpPr>
          <p:nvPr/>
        </p:nvSpPr>
        <p:spPr bwMode="auto">
          <a:xfrm>
            <a:off x="3571875" y="4881563"/>
            <a:ext cx="1973263" cy="444500"/>
          </a:xfrm>
          <a:prstGeom prst="wedgeRoundRectCallout">
            <a:avLst>
              <a:gd name="adj1" fmla="val -82500"/>
              <a:gd name="adj2" fmla="val -6464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b="0"/>
              <a:t>вывод строки</a:t>
            </a:r>
            <a:endParaRPr lang="ru-RU" sz="2000">
              <a:latin typeface="Courier New" pitchFamily="49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7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74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7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74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47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7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74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74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474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47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47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47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447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4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47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47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447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474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47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4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2" grpId="0" build="p"/>
      <p:bldP spid="447493" grpId="0" build="p" animBg="1"/>
      <p:bldP spid="447494" grpId="0" animBg="1"/>
      <p:bldP spid="447494" grpId="1" animBg="1"/>
      <p:bldP spid="447495" grpId="0" animBg="1"/>
      <p:bldP spid="447496" grpId="0" animBg="1"/>
      <p:bldP spid="447496" grpId="1" animBg="1"/>
      <p:bldP spid="447497" grpId="0" animBg="1"/>
      <p:bldP spid="447498" grpId="0" animBg="1"/>
      <p:bldP spid="4474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Заголовок 6"/>
          <p:cNvSpPr>
            <a:spLocks noGrp="1"/>
          </p:cNvSpPr>
          <p:nvPr>
            <p:ph type="title"/>
          </p:nvPr>
        </p:nvSpPr>
        <p:spPr>
          <a:xfrm>
            <a:off x="273050" y="254000"/>
            <a:ext cx="8870950" cy="536575"/>
          </a:xfrm>
        </p:spPr>
        <p:txBody>
          <a:bodyPr>
            <a:normAutofit fontScale="90000"/>
          </a:bodyPr>
          <a:lstStyle/>
          <a:p>
            <a:r>
              <a:rPr smtClean="0"/>
              <a:t>Задания</a:t>
            </a:r>
          </a:p>
        </p:txBody>
      </p:sp>
      <p:sp>
        <p:nvSpPr>
          <p:cNvPr id="98307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2ACAB1-45EF-4010-8212-2380854E6DF3}" type="slidenum">
              <a:rPr lang="ru-RU"/>
              <a:pPr/>
              <a:t>8</a:t>
            </a:fld>
            <a:endParaRPr lang="ru-RU"/>
          </a:p>
        </p:txBody>
      </p:sp>
      <p:sp>
        <p:nvSpPr>
          <p:cNvPr id="98308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1000" b="0">
              <a:latin typeface="Times New Roman" pitchFamily="18" charset="0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369888" y="819150"/>
            <a:ext cx="84201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14375" indent="-714375">
              <a:spcBef>
                <a:spcPct val="50000"/>
              </a:spcBef>
              <a:tabLst>
                <a:tab pos="714375" algn="l"/>
              </a:tabLst>
            </a:pPr>
            <a:r>
              <a:rPr lang="ru-RU" sz="2400" dirty="0">
                <a:solidFill>
                  <a:srgbClr val="3333FF"/>
                </a:solidFill>
              </a:rPr>
              <a:t>«3»: </a:t>
            </a:r>
            <a:r>
              <a:rPr lang="ru-RU" sz="2000" dirty="0"/>
              <a:t> Ввести символьную строку и заменить все буквы «а» на буквы «б», как заглавные, так и строчные.</a:t>
            </a:r>
          </a:p>
          <a:p>
            <a:pPr marL="714375" indent="-714375">
              <a:lnSpc>
                <a:spcPct val="90000"/>
              </a:lnSpc>
              <a:spcBef>
                <a:spcPct val="15000"/>
              </a:spcBef>
              <a:tabLst>
                <a:tab pos="714375" algn="l"/>
              </a:tabLst>
            </a:pPr>
            <a:r>
              <a:rPr lang="ru-RU" sz="2400" dirty="0">
                <a:latin typeface="Courier New" pitchFamily="49" charset="0"/>
              </a:rPr>
              <a:t>    </a:t>
            </a:r>
            <a:r>
              <a:rPr lang="ru-RU" sz="2000" dirty="0">
                <a:solidFill>
                  <a:srgbClr val="3333FF"/>
                </a:solidFill>
              </a:rPr>
              <a:t>Пример:</a:t>
            </a:r>
          </a:p>
          <a:p>
            <a:pPr marL="714375" indent="-714375">
              <a:spcBef>
                <a:spcPct val="15000"/>
              </a:spcBef>
              <a:tabLst>
                <a:tab pos="714375" algn="l"/>
              </a:tabLst>
            </a:pPr>
            <a:r>
              <a:rPr lang="ru-RU" sz="2000" dirty="0">
                <a:latin typeface="Courier New" pitchFamily="49" charset="0"/>
              </a:rPr>
              <a:t>	 Введите строку:</a:t>
            </a:r>
          </a:p>
          <a:p>
            <a:pPr marL="714375" indent="-714375">
              <a:spcBef>
                <a:spcPct val="15000"/>
              </a:spcBef>
              <a:tabLst>
                <a:tab pos="714375" algn="l"/>
              </a:tabLst>
            </a:pPr>
            <a:r>
              <a:rPr lang="ru-RU" sz="2000" dirty="0">
                <a:latin typeface="Courier New" pitchFamily="49" charset="0"/>
              </a:rPr>
              <a:t>	 </a:t>
            </a:r>
            <a:r>
              <a:rPr lang="ru-RU" sz="2000" dirty="0" err="1">
                <a:solidFill>
                  <a:srgbClr val="FF0000"/>
                </a:solidFill>
                <a:latin typeface="Courier New" pitchFamily="49" charset="0"/>
              </a:rPr>
              <a:t>ааббссААББСС</a:t>
            </a:r>
            <a:endParaRPr lang="ru-RU" sz="2000" dirty="0">
              <a:solidFill>
                <a:srgbClr val="FF0000"/>
              </a:solidFill>
              <a:latin typeface="Courier New" pitchFamily="49" charset="0"/>
            </a:endParaRPr>
          </a:p>
          <a:p>
            <a:pPr marL="714375" indent="-714375">
              <a:spcBef>
                <a:spcPct val="15000"/>
              </a:spcBef>
              <a:tabLst>
                <a:tab pos="714375" algn="l"/>
              </a:tabLst>
            </a:pPr>
            <a:r>
              <a:rPr lang="ru-RU" sz="2000" dirty="0">
                <a:latin typeface="Courier New" pitchFamily="49" charset="0"/>
              </a:rPr>
              <a:t>	 Результат:</a:t>
            </a:r>
          </a:p>
          <a:p>
            <a:pPr marL="714375" indent="-714375">
              <a:spcBef>
                <a:spcPct val="15000"/>
              </a:spcBef>
              <a:tabLst>
                <a:tab pos="714375" algn="l"/>
              </a:tabLst>
            </a:pPr>
            <a:r>
              <a:rPr lang="ru-RU" sz="2000" dirty="0">
                <a:latin typeface="Courier New" pitchFamily="49" charset="0"/>
              </a:rPr>
              <a:t>	 </a:t>
            </a:r>
            <a:r>
              <a:rPr lang="ru-RU" sz="2000" dirty="0" err="1">
                <a:solidFill>
                  <a:srgbClr val="FF0000"/>
                </a:solidFill>
                <a:latin typeface="Courier New" pitchFamily="49" charset="0"/>
              </a:rPr>
              <a:t>ббббссББББСС</a:t>
            </a:r>
            <a:r>
              <a:rPr lang="ru-RU" sz="2000" dirty="0">
                <a:latin typeface="Courier New" pitchFamily="49" charset="0"/>
              </a:rPr>
              <a:t> </a:t>
            </a:r>
          </a:p>
          <a:p>
            <a:pPr marL="714375" indent="-714375">
              <a:spcBef>
                <a:spcPct val="50000"/>
              </a:spcBef>
              <a:tabLst>
                <a:tab pos="714375" algn="l"/>
              </a:tabLst>
            </a:pPr>
            <a:r>
              <a:rPr lang="ru-RU" sz="2400" dirty="0">
                <a:solidFill>
                  <a:srgbClr val="3333FF"/>
                </a:solidFill>
              </a:rPr>
              <a:t>«4»: </a:t>
            </a:r>
            <a:r>
              <a:rPr lang="ru-RU" sz="2000" dirty="0"/>
              <a:t> Ввести символьную строку и заменить все буквы «а» на буквы «б» и наоборот, как заглавные, так и строчные.</a:t>
            </a:r>
          </a:p>
          <a:p>
            <a:pPr marL="714375" indent="-714375">
              <a:lnSpc>
                <a:spcPct val="90000"/>
              </a:lnSpc>
              <a:spcBef>
                <a:spcPct val="15000"/>
              </a:spcBef>
              <a:tabLst>
                <a:tab pos="714375" algn="l"/>
              </a:tabLst>
            </a:pPr>
            <a:r>
              <a:rPr lang="ru-RU" sz="2400" dirty="0">
                <a:latin typeface="Courier New" pitchFamily="49" charset="0"/>
              </a:rPr>
              <a:t>    </a:t>
            </a:r>
            <a:r>
              <a:rPr lang="ru-RU" sz="2000" dirty="0">
                <a:solidFill>
                  <a:srgbClr val="3333FF"/>
                </a:solidFill>
              </a:rPr>
              <a:t>Пример:</a:t>
            </a:r>
          </a:p>
          <a:p>
            <a:pPr marL="714375" indent="-714375">
              <a:spcBef>
                <a:spcPct val="15000"/>
              </a:spcBef>
              <a:tabLst>
                <a:tab pos="714375" algn="l"/>
              </a:tabLst>
            </a:pPr>
            <a:r>
              <a:rPr lang="ru-RU" sz="2000" dirty="0">
                <a:latin typeface="Courier New" pitchFamily="49" charset="0"/>
              </a:rPr>
              <a:t>	 Введите строку:</a:t>
            </a:r>
          </a:p>
          <a:p>
            <a:pPr marL="714375" indent="-714375">
              <a:spcBef>
                <a:spcPct val="15000"/>
              </a:spcBef>
              <a:tabLst>
                <a:tab pos="714375" algn="l"/>
              </a:tabLst>
            </a:pPr>
            <a:r>
              <a:rPr lang="ru-RU" sz="2000" dirty="0">
                <a:latin typeface="Courier New" pitchFamily="49" charset="0"/>
              </a:rPr>
              <a:t>	 </a:t>
            </a:r>
            <a:r>
              <a:rPr lang="ru-RU" sz="2000" dirty="0" err="1">
                <a:solidFill>
                  <a:srgbClr val="FF0000"/>
                </a:solidFill>
                <a:latin typeface="Courier New" pitchFamily="49" charset="0"/>
              </a:rPr>
              <a:t>ааббссААББСС</a:t>
            </a:r>
            <a:endParaRPr lang="ru-RU" sz="2000" dirty="0">
              <a:solidFill>
                <a:srgbClr val="FF0000"/>
              </a:solidFill>
              <a:latin typeface="Courier New" pitchFamily="49" charset="0"/>
            </a:endParaRPr>
          </a:p>
          <a:p>
            <a:pPr marL="714375" indent="-714375">
              <a:spcBef>
                <a:spcPct val="15000"/>
              </a:spcBef>
              <a:tabLst>
                <a:tab pos="714375" algn="l"/>
              </a:tabLst>
            </a:pPr>
            <a:r>
              <a:rPr lang="ru-RU" sz="2000" dirty="0">
                <a:latin typeface="Courier New" pitchFamily="49" charset="0"/>
              </a:rPr>
              <a:t>	 Результат:</a:t>
            </a:r>
          </a:p>
          <a:p>
            <a:pPr marL="714375" indent="-714375">
              <a:spcBef>
                <a:spcPct val="15000"/>
              </a:spcBef>
              <a:tabLst>
                <a:tab pos="714375" algn="l"/>
              </a:tabLst>
            </a:pPr>
            <a:r>
              <a:rPr lang="ru-RU" sz="2000" dirty="0">
                <a:latin typeface="Courier New" pitchFamily="49" charset="0"/>
              </a:rPr>
              <a:t>	 </a:t>
            </a:r>
            <a:r>
              <a:rPr lang="ru-RU" sz="2000" dirty="0" err="1">
                <a:solidFill>
                  <a:srgbClr val="FF0000"/>
                </a:solidFill>
                <a:latin typeface="Courier New" pitchFamily="49" charset="0"/>
              </a:rPr>
              <a:t>ббаассББААСС</a:t>
            </a:r>
            <a:r>
              <a:rPr lang="ru-RU" sz="2000" dirty="0">
                <a:latin typeface="Courier New" pitchFamily="49" charset="0"/>
              </a:rPr>
              <a:t>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и процедуры</a:t>
            </a:r>
            <a:endParaRPr lang="ru-RU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69888" y="819150"/>
            <a:ext cx="8420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 err="1" smtClean="0"/>
              <a:t>Copy</a:t>
            </a:r>
            <a:r>
              <a:rPr lang="ru-RU" sz="2000" b="1" dirty="0" smtClean="0"/>
              <a:t> (S, </a:t>
            </a:r>
            <a:r>
              <a:rPr lang="ru-RU" sz="2000" b="1" dirty="0" err="1" smtClean="0"/>
              <a:t>poz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n</a:t>
            </a:r>
            <a:r>
              <a:rPr lang="ru-RU" sz="2000" b="1" dirty="0" smtClean="0"/>
              <a:t>)</a:t>
            </a:r>
            <a:r>
              <a:rPr lang="ru-RU" sz="2000" dirty="0" smtClean="0"/>
              <a:t> выделяет из строки S, начиная с позиции </a:t>
            </a:r>
            <a:r>
              <a:rPr lang="ru-RU" sz="2000" dirty="0" err="1" smtClean="0"/>
              <a:t>poz</a:t>
            </a:r>
            <a:r>
              <a:rPr lang="ru-RU" sz="2000" dirty="0" smtClean="0"/>
              <a:t>, подстроку из </a:t>
            </a:r>
            <a:r>
              <a:rPr lang="ru-RU" sz="2000" dirty="0" err="1" smtClean="0"/>
              <a:t>n</a:t>
            </a:r>
            <a:r>
              <a:rPr lang="ru-RU" sz="2000" dirty="0" smtClean="0"/>
              <a:t> символов. </a:t>
            </a:r>
            <a:r>
              <a:rPr lang="ru-RU" sz="2000" dirty="0" smtClean="0"/>
              <a:t>Здесь </a:t>
            </a:r>
            <a:r>
              <a:rPr lang="ru-RU" sz="2000" dirty="0" smtClean="0"/>
              <a:t>S – любое строковое выражение, </a:t>
            </a:r>
            <a:r>
              <a:rPr lang="ru-RU" sz="2000" dirty="0" err="1" smtClean="0"/>
              <a:t>poz</a:t>
            </a:r>
            <a:r>
              <a:rPr lang="ru-RU" sz="2000" dirty="0" smtClean="0"/>
              <a:t>, </a:t>
            </a:r>
            <a:r>
              <a:rPr lang="ru-RU" sz="2000" dirty="0" err="1" smtClean="0"/>
              <a:t>n</a:t>
            </a:r>
            <a:r>
              <a:rPr lang="ru-RU" sz="2000" dirty="0" smtClean="0"/>
              <a:t> – целочисленные выражения.</a:t>
            </a:r>
          </a:p>
          <a:p>
            <a:pPr marL="714375" indent="-714375">
              <a:spcBef>
                <a:spcPct val="50000"/>
              </a:spcBef>
              <a:tabLst>
                <a:tab pos="714375" algn="l"/>
              </a:tabLst>
            </a:pPr>
            <a:r>
              <a:rPr lang="ru-RU" sz="2000" b="1" dirty="0" err="1" smtClean="0"/>
              <a:t>Length</a:t>
            </a:r>
            <a:r>
              <a:rPr lang="ru-RU" sz="2000" b="1" dirty="0" smtClean="0"/>
              <a:t>(S)</a:t>
            </a:r>
            <a:r>
              <a:rPr lang="ru-RU" sz="2000" dirty="0" smtClean="0"/>
              <a:t> определяет текущую длину строкового выражения S. Результат – значение целого типа.</a:t>
            </a:r>
          </a:p>
          <a:p>
            <a:pPr marL="714375" indent="-714375">
              <a:spcBef>
                <a:spcPct val="50000"/>
              </a:spcBef>
              <a:tabLst>
                <a:tab pos="714375" algn="l"/>
              </a:tabLst>
            </a:pPr>
            <a:r>
              <a:rPr lang="ru-RU" sz="2000" b="1" dirty="0" err="1" smtClean="0"/>
              <a:t>Pos</a:t>
            </a:r>
            <a:r>
              <a:rPr lang="ru-RU" sz="2000" b="1" dirty="0" smtClean="0"/>
              <a:t>(</a:t>
            </a:r>
            <a:r>
              <a:rPr lang="ru-RU" sz="2000" b="1" dirty="0" err="1" smtClean="0"/>
              <a:t>subS</a:t>
            </a:r>
            <a:r>
              <a:rPr lang="ru-RU" sz="2000" b="1" dirty="0" smtClean="0"/>
              <a:t>, S)</a:t>
            </a:r>
            <a:r>
              <a:rPr lang="ru-RU" sz="2000" dirty="0" smtClean="0"/>
              <a:t> определяет позицию первого вхождения подстроки </a:t>
            </a:r>
            <a:r>
              <a:rPr lang="ru-RU" sz="2000" dirty="0" err="1" smtClean="0"/>
              <a:t>subS</a:t>
            </a:r>
            <a:r>
              <a:rPr lang="ru-RU" sz="2000" dirty="0" smtClean="0"/>
              <a:t> в строку S. Результат – целое число, равное номеру позиции, где находится первый символ искомой подстроки. Если вхождение подстроки не обнаружено, то результат функции будет равен 0.</a:t>
            </a:r>
            <a:endParaRPr lang="ru-RU" sz="2000" dirty="0">
              <a:latin typeface="Courier New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7158" y="4000504"/>
            <a:ext cx="827608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Delete</a:t>
            </a:r>
            <a:r>
              <a:rPr lang="ru-RU" sz="2000" b="1" dirty="0" smtClean="0"/>
              <a:t> (S, </a:t>
            </a:r>
            <a:r>
              <a:rPr lang="ru-RU" sz="2000" b="1" dirty="0" err="1" smtClean="0"/>
              <a:t>poz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n</a:t>
            </a:r>
            <a:r>
              <a:rPr lang="ru-RU" sz="2000" b="1" dirty="0" smtClean="0"/>
              <a:t>)</a:t>
            </a:r>
            <a:r>
              <a:rPr lang="ru-RU" sz="2000" dirty="0" smtClean="0"/>
              <a:t> удаляет из строки S, начиная с позиции </a:t>
            </a:r>
            <a:r>
              <a:rPr lang="ru-RU" sz="2000" dirty="0" err="1" smtClean="0"/>
              <a:t>poz</a:t>
            </a:r>
            <a:r>
              <a:rPr lang="ru-RU" sz="2000" dirty="0" smtClean="0"/>
              <a:t>, подстроку из </a:t>
            </a:r>
            <a:r>
              <a:rPr lang="ru-RU" sz="2000" dirty="0" err="1" smtClean="0"/>
              <a:t>n</a:t>
            </a:r>
            <a:r>
              <a:rPr lang="ru-RU" sz="2000" dirty="0" smtClean="0"/>
              <a:t> символов. Здесь S – строковая переменная</a:t>
            </a:r>
          </a:p>
          <a:p>
            <a:endParaRPr lang="ru-RU" sz="2000" b="1" dirty="0" smtClean="0"/>
          </a:p>
          <a:p>
            <a:r>
              <a:rPr lang="ru-RU" sz="2000" b="1" dirty="0" err="1" smtClean="0"/>
              <a:t>Insert</a:t>
            </a:r>
            <a:r>
              <a:rPr lang="ru-RU" sz="2000" b="1" dirty="0" smtClean="0"/>
              <a:t>(</a:t>
            </a:r>
            <a:r>
              <a:rPr lang="ru-RU" sz="2000" b="1" dirty="0" err="1" smtClean="0"/>
              <a:t>subS</a:t>
            </a:r>
            <a:r>
              <a:rPr lang="ru-RU" sz="2000" b="1" dirty="0" smtClean="0"/>
              <a:t>, S, </a:t>
            </a:r>
            <a:r>
              <a:rPr lang="ru-RU" sz="2000" b="1" dirty="0" err="1" smtClean="0"/>
              <a:t>poz</a:t>
            </a:r>
            <a:r>
              <a:rPr lang="ru-RU" sz="2000" b="1" dirty="0" smtClean="0"/>
              <a:t>)</a:t>
            </a:r>
            <a:r>
              <a:rPr lang="ru-RU" sz="2000" dirty="0" smtClean="0"/>
              <a:t> вставляет в строку S, начиная с позиции </a:t>
            </a:r>
            <a:r>
              <a:rPr lang="ru-RU" sz="2000" dirty="0" err="1" smtClean="0"/>
              <a:t>poz</a:t>
            </a:r>
            <a:r>
              <a:rPr lang="ru-RU" sz="2000" dirty="0" smtClean="0"/>
              <a:t>, подстроку </a:t>
            </a:r>
            <a:r>
              <a:rPr lang="ru-RU" sz="2000" dirty="0" err="1" smtClean="0"/>
              <a:t>subS</a:t>
            </a:r>
            <a:r>
              <a:rPr lang="ru-RU" sz="2000" dirty="0" smtClean="0"/>
              <a:t>. Здесь </a:t>
            </a:r>
            <a:r>
              <a:rPr lang="ru-RU" sz="2000" dirty="0" err="1" smtClean="0"/>
              <a:t>subS</a:t>
            </a:r>
            <a:r>
              <a:rPr lang="ru-RU" sz="2000" dirty="0" smtClean="0"/>
              <a:t> – любое строковое выражение, S – строковая переменная (именно ей будет присвоен результат выполнения процедуры),</a:t>
            </a:r>
            <a:r>
              <a:rPr lang="ru-RU" sz="2000" b="1" dirty="0" err="1" smtClean="0"/>
              <a:t>poz</a:t>
            </a:r>
            <a:r>
              <a:rPr lang="ru-RU" sz="2000" dirty="0" smtClean="0"/>
              <a:t> – целочисленное выражение.</a:t>
            </a:r>
            <a:endParaRPr lang="ru-RU" sz="2000" dirty="0">
              <a:latin typeface="Courier New" pitchFamily="49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4282" y="785794"/>
            <a:ext cx="8643998" cy="158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1007</Words>
  <Application>Microsoft Office PowerPoint</Application>
  <PresentationFormat>Экран (4:3)</PresentationFormat>
  <Paragraphs>260</Paragraphs>
  <Slides>16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Символьный и строковый тип данных</vt:lpstr>
      <vt:lpstr>Символьный тип данных</vt:lpstr>
      <vt:lpstr>Символьный тип данных</vt:lpstr>
      <vt:lpstr>Символьный тип данных</vt:lpstr>
      <vt:lpstr>Слайд 5</vt:lpstr>
      <vt:lpstr>Символьные строки</vt:lpstr>
      <vt:lpstr>Символьные строки</vt:lpstr>
      <vt:lpstr>Задания</vt:lpstr>
      <vt:lpstr>Функции и процедуры</vt:lpstr>
      <vt:lpstr>Операции со строками</vt:lpstr>
      <vt:lpstr>Удаление и вставка</vt:lpstr>
      <vt:lpstr>Примеры</vt:lpstr>
      <vt:lpstr>Функции и процедуры</vt:lpstr>
      <vt:lpstr>Задачи</vt:lpstr>
      <vt:lpstr>Задачи</vt:lpstr>
      <vt:lpstr>Задачи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Символьный и строковый тип данных</dc:title>
  <dc:creator>Надежда</dc:creator>
  <cp:lastModifiedBy>учитель</cp:lastModifiedBy>
  <cp:revision>26</cp:revision>
  <dcterms:created xsi:type="dcterms:W3CDTF">2013-10-23T15:58:44Z</dcterms:created>
  <dcterms:modified xsi:type="dcterms:W3CDTF">2013-10-24T10:01:03Z</dcterms:modified>
</cp:coreProperties>
</file>