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76" r:id="rId5"/>
    <p:sldId id="277" r:id="rId6"/>
    <p:sldId id="266" r:id="rId7"/>
    <p:sldId id="281" r:id="rId8"/>
    <p:sldId id="272" r:id="rId9"/>
    <p:sldId id="259" r:id="rId10"/>
    <p:sldId id="280" r:id="rId11"/>
    <p:sldId id="257" r:id="rId12"/>
    <p:sldId id="261" r:id="rId13"/>
    <p:sldId id="262" r:id="rId14"/>
    <p:sldId id="278" r:id="rId15"/>
    <p:sldId id="264" r:id="rId16"/>
    <p:sldId id="265" r:id="rId17"/>
    <p:sldId id="263" r:id="rId18"/>
    <p:sldId id="269" r:id="rId19"/>
    <p:sldId id="268" r:id="rId20"/>
    <p:sldId id="274" r:id="rId21"/>
    <p:sldId id="283" r:id="rId22"/>
    <p:sldId id="273" r:id="rId23"/>
    <p:sldId id="282" r:id="rId24"/>
    <p:sldId id="279" r:id="rId25"/>
    <p:sldId id="275" r:id="rId26"/>
    <p:sldId id="267" r:id="rId27"/>
    <p:sldId id="270" r:id="rId28"/>
    <p:sldId id="271" r:id="rId29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AC"/>
    <a:srgbClr val="FF6600"/>
    <a:srgbClr val="00FF00"/>
    <a:srgbClr val="3399FF"/>
    <a:srgbClr val="CCFF33"/>
    <a:srgbClr val="EAEAEA"/>
    <a:srgbClr val="0000FF"/>
    <a:srgbClr val="B2B2B2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8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B4DC0-CDF5-4EB2-9DF5-F21F9D2EA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C4595-4492-44CA-B8D6-D7E12433E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2F1B9-64A9-4DE3-85A4-E8635809C1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38A91-50B6-4BEF-BCFD-185954773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0B476-9141-41FB-B880-228087CDD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3F20A-B164-4E48-826F-F5CDE35BC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7AA70-2F41-4648-B41B-F74A2DA17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D45C5-E830-48ED-8460-CD732FDC8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3619A-6AD8-4191-8E55-5760F5627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00FFE-69EE-4DB1-A9BA-4CEF10279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75699-DFFF-4040-9994-2C27D7EEB7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ABF115B-6582-4C20-8798-9A582EDED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file:///C:\Documents%20and%20Settings\%25D0%259F%25D0%25B0%25D0%25BF%25D0%25B0\%25D0%25A0%25D0%25B0%25D0%25B1%25D0%25BE%25D1%2587%25D0%25B8%25D0%25B9%20%25D1%2581%25D1%2582%25D0%25BE%25D0%25BB\%25D0%25A0%25D0%25B0%25D0%25B7%25D1%2580%25D0%25B0%25D0%25B1%25D0%25BE%25D1%2582%25D0%25BA%25D0%25B8%20%25D0%25BC%25D0%25BE%25D0%25B8\%25D1%2580%25D0%25B8%25D1%2581%25D1%2583%25D0%25BD%25D0%25BA%25D0%25B8\%25D0%259A%25D0%25BB%25D0%25B0%25D1%2581%25D1%2582%25D0%25B5%25D1%2580%20(%25D0%25B5%25D0%25B4%25D0%25B8%25D0%25BD%25D0%25B8%25D1%2586%25D0%25B0%20%25D1%2585%25D1%2580%25D0%25B0%25D0%25BD%25D0%25B5%25D0%25BD%25D0%25B8%25D1%258F%20%25D0%25B4%25D0%25B0%25D0%25BD%25D0%25BD%25D1%258B%25D1%2585)%20%25E2%2580%2594%20%25D0%2592%25D0%25B8%25D0%25BA%25D0%25B8%25D0%25BF%25D0%25B5%25D0%25B4%25D0%25B8%25D1%258F.htm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/>
          <a:lstStyle/>
          <a:p>
            <a:r>
              <a:rPr lang="ru-RU" sz="5400" dirty="0" smtClean="0">
                <a:solidFill>
                  <a:srgbClr val="0062AC"/>
                </a:solidFill>
              </a:rPr>
              <a:t>Файлы и файловая система</a:t>
            </a:r>
            <a:endParaRPr lang="ru-RU" sz="5400" dirty="0">
              <a:solidFill>
                <a:srgbClr val="0062AC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b="1">
                <a:solidFill>
                  <a:schemeClr val="bg1"/>
                </a:solidFill>
              </a:rPr>
              <a:t>Файловая система.                                                                                                        9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425700" y="404813"/>
            <a:ext cx="3540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FF"/>
                </a:solidFill>
                <a:latin typeface="Times New Roman" pitchFamily="18" charset="0"/>
              </a:rPr>
              <a:t>Характеристики файла:</a:t>
            </a: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250825" y="908050"/>
            <a:ext cx="8713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solidFill>
                  <a:srgbClr val="0000FF"/>
                </a:solidFill>
              </a:rPr>
              <a:t>В зависимости от файловой системы, файл может обладать различным набором свойств.</a:t>
            </a:r>
            <a:r>
              <a:rPr lang="ru-RU"/>
              <a:t> </a:t>
            </a:r>
          </a:p>
        </p:txBody>
      </p:sp>
      <p:graphicFrame>
        <p:nvGraphicFramePr>
          <p:cNvPr id="26709" name="Group 85"/>
          <p:cNvGraphicFramePr>
            <a:graphicFrameLocks noGrp="1"/>
          </p:cNvGraphicFramePr>
          <p:nvPr/>
        </p:nvGraphicFramePr>
        <p:xfrm>
          <a:off x="539750" y="1844675"/>
          <a:ext cx="7129463" cy="2773680"/>
        </p:xfrm>
        <a:graphic>
          <a:graphicData uri="http://schemas.openxmlformats.org/drawingml/2006/table">
            <a:tbl>
              <a:tblPr/>
              <a:tblGrid>
                <a:gridCol w="1698625"/>
                <a:gridCol w="1109663"/>
                <a:gridCol w="1439862"/>
                <a:gridCol w="1584325"/>
                <a:gridCol w="1296988"/>
              </a:tblGrid>
              <a:tr h="360363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С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:\&gt; dir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урок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.doc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340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Mb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12.01.2009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руководство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.pdf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500 Mb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01.03.2011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134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руководство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.doc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125 Mb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02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.11.2010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259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игра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.iso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 Gb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05.06.2011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500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зима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.gif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188 Kb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30.02.2011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1200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22263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С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:\&gt;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710" name="Rectangle 86"/>
          <p:cNvSpPr>
            <a:spLocks noChangeArrowheads="1"/>
          </p:cNvSpPr>
          <p:nvPr/>
        </p:nvSpPr>
        <p:spPr bwMode="auto">
          <a:xfrm>
            <a:off x="611188" y="2276475"/>
            <a:ext cx="1584325" cy="194468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711" name="AutoShape 87"/>
          <p:cNvSpPr>
            <a:spLocks noChangeArrowheads="1"/>
          </p:cNvSpPr>
          <p:nvPr/>
        </p:nvSpPr>
        <p:spPr bwMode="auto">
          <a:xfrm>
            <a:off x="250825" y="4797425"/>
            <a:ext cx="2160588" cy="603250"/>
          </a:xfrm>
          <a:prstGeom prst="wedgeRoundRectCallout">
            <a:avLst>
              <a:gd name="adj1" fmla="val 10616"/>
              <a:gd name="adj2" fmla="val -144736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400">
                <a:solidFill>
                  <a:srgbClr val="0000FF"/>
                </a:solidFill>
              </a:rPr>
              <a:t>Имя файла</a:t>
            </a:r>
          </a:p>
        </p:txBody>
      </p:sp>
      <p:sp>
        <p:nvSpPr>
          <p:cNvPr id="26712" name="Rectangle 88"/>
          <p:cNvSpPr>
            <a:spLocks noChangeArrowheads="1"/>
          </p:cNvSpPr>
          <p:nvPr/>
        </p:nvSpPr>
        <p:spPr bwMode="auto">
          <a:xfrm>
            <a:off x="2195513" y="2276475"/>
            <a:ext cx="792162" cy="194468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713" name="AutoShape 89"/>
          <p:cNvSpPr>
            <a:spLocks noChangeArrowheads="1"/>
          </p:cNvSpPr>
          <p:nvPr/>
        </p:nvSpPr>
        <p:spPr bwMode="auto">
          <a:xfrm>
            <a:off x="1403350" y="6021388"/>
            <a:ext cx="2160588" cy="603250"/>
          </a:xfrm>
          <a:prstGeom prst="wedgeRoundRectCallout">
            <a:avLst>
              <a:gd name="adj1" fmla="val 4519"/>
              <a:gd name="adj2" fmla="val -351051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400">
                <a:solidFill>
                  <a:srgbClr val="0000FF"/>
                </a:solidFill>
              </a:rPr>
              <a:t>Тип файла</a:t>
            </a:r>
          </a:p>
        </p:txBody>
      </p:sp>
      <p:sp>
        <p:nvSpPr>
          <p:cNvPr id="26714" name="Rectangle 90"/>
          <p:cNvSpPr>
            <a:spLocks noChangeArrowheads="1"/>
          </p:cNvSpPr>
          <p:nvPr/>
        </p:nvSpPr>
        <p:spPr bwMode="auto">
          <a:xfrm>
            <a:off x="2987675" y="2276475"/>
            <a:ext cx="1584325" cy="194468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715" name="AutoShape 91"/>
          <p:cNvSpPr>
            <a:spLocks noChangeArrowheads="1"/>
          </p:cNvSpPr>
          <p:nvPr/>
        </p:nvSpPr>
        <p:spPr bwMode="auto">
          <a:xfrm>
            <a:off x="3203575" y="4724400"/>
            <a:ext cx="2160588" cy="865188"/>
          </a:xfrm>
          <a:prstGeom prst="wedgeRoundRectCallout">
            <a:avLst>
              <a:gd name="adj1" fmla="val -35009"/>
              <a:gd name="adj2" fmla="val -108167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400">
                <a:solidFill>
                  <a:srgbClr val="0000FF"/>
                </a:solidFill>
              </a:rPr>
              <a:t>Размер файла</a:t>
            </a:r>
          </a:p>
        </p:txBody>
      </p:sp>
      <p:sp>
        <p:nvSpPr>
          <p:cNvPr id="26716" name="Rectangle 92"/>
          <p:cNvSpPr>
            <a:spLocks noChangeArrowheads="1"/>
          </p:cNvSpPr>
          <p:nvPr/>
        </p:nvSpPr>
        <p:spPr bwMode="auto">
          <a:xfrm>
            <a:off x="4572000" y="2276475"/>
            <a:ext cx="1655763" cy="194468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717" name="AutoShape 93"/>
          <p:cNvSpPr>
            <a:spLocks noChangeArrowheads="1"/>
          </p:cNvSpPr>
          <p:nvPr/>
        </p:nvSpPr>
        <p:spPr bwMode="auto">
          <a:xfrm>
            <a:off x="4356100" y="5734050"/>
            <a:ext cx="2160588" cy="865188"/>
          </a:xfrm>
          <a:prstGeom prst="wedgeRoundRectCallout">
            <a:avLst>
              <a:gd name="adj1" fmla="val 7972"/>
              <a:gd name="adj2" fmla="val -225412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400">
                <a:solidFill>
                  <a:srgbClr val="0000FF"/>
                </a:solidFill>
              </a:rPr>
              <a:t>Дата создания</a:t>
            </a:r>
          </a:p>
        </p:txBody>
      </p:sp>
      <p:sp>
        <p:nvSpPr>
          <p:cNvPr id="26718" name="Rectangle 94"/>
          <p:cNvSpPr>
            <a:spLocks noChangeArrowheads="1"/>
          </p:cNvSpPr>
          <p:nvPr/>
        </p:nvSpPr>
        <p:spPr bwMode="auto">
          <a:xfrm>
            <a:off x="6227763" y="2276475"/>
            <a:ext cx="1152525" cy="194468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719" name="AutoShape 95"/>
          <p:cNvSpPr>
            <a:spLocks noChangeArrowheads="1"/>
          </p:cNvSpPr>
          <p:nvPr/>
        </p:nvSpPr>
        <p:spPr bwMode="auto">
          <a:xfrm>
            <a:off x="6732588" y="4941888"/>
            <a:ext cx="2160587" cy="1295400"/>
          </a:xfrm>
          <a:prstGeom prst="wedgeRoundRectCallout">
            <a:avLst>
              <a:gd name="adj1" fmla="val -33690"/>
              <a:gd name="adj2" fmla="val -106495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400">
                <a:solidFill>
                  <a:srgbClr val="0000FF"/>
                </a:solidFill>
              </a:rPr>
              <a:t>Номер начального кластера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6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26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6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26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6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6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10" grpId="0" animBg="1"/>
      <p:bldP spid="26710" grpId="1" animBg="1"/>
      <p:bldP spid="26711" grpId="0" animBg="1"/>
      <p:bldP spid="26712" grpId="0" animBg="1"/>
      <p:bldP spid="26712" grpId="1" animBg="1"/>
      <p:bldP spid="26713" grpId="0" animBg="1"/>
      <p:bldP spid="26714" grpId="0" animBg="1"/>
      <p:bldP spid="26714" grpId="1" animBg="1"/>
      <p:bldP spid="26715" grpId="0" animBg="1"/>
      <p:bldP spid="26716" grpId="0" animBg="1"/>
      <p:bldP spid="26716" grpId="1" animBg="1"/>
      <p:bldP spid="26717" grpId="0" animBg="1"/>
      <p:bldP spid="26718" grpId="0" animBg="1"/>
      <p:bldP spid="267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b="1">
                <a:solidFill>
                  <a:schemeClr val="bg1"/>
                </a:solidFill>
              </a:rPr>
              <a:t>Файловая система.                                                                                                      10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95288" y="549275"/>
            <a:ext cx="1954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400" b="1">
                <a:solidFill>
                  <a:srgbClr val="0000FF"/>
                </a:solidFill>
              </a:rPr>
              <a:t>Имя файла</a:t>
            </a:r>
            <a:r>
              <a:rPr lang="ru-RU" b="1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547813" y="1196975"/>
            <a:ext cx="55864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800"/>
              <a:t>Реферат по информатике</a:t>
            </a:r>
            <a:r>
              <a:rPr lang="en-US" sz="2800"/>
              <a:t> </a:t>
            </a:r>
            <a:r>
              <a:rPr lang="ru-RU" sz="2800" b="1"/>
              <a:t>.</a:t>
            </a:r>
            <a:r>
              <a:rPr lang="en-US" sz="2800"/>
              <a:t> DOC</a:t>
            </a:r>
            <a:endParaRPr lang="ru-RU" sz="2800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476375" y="1196975"/>
            <a:ext cx="4464050" cy="5032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227763" y="1196975"/>
            <a:ext cx="1225550" cy="5032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900113" y="2420938"/>
            <a:ext cx="3817937" cy="1368425"/>
          </a:xfrm>
          <a:prstGeom prst="wedgeRoundRectCallout">
            <a:avLst>
              <a:gd name="adj1" fmla="val 24926"/>
              <a:gd name="adj2" fmla="val -100347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400">
                <a:solidFill>
                  <a:srgbClr val="0000FF"/>
                </a:solidFill>
              </a:rPr>
              <a:t>Имя файла определяется пользователем.</a:t>
            </a: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5076825" y="2276475"/>
            <a:ext cx="3743325" cy="2016125"/>
          </a:xfrm>
          <a:prstGeom prst="wedgeRoundRectCallout">
            <a:avLst>
              <a:gd name="adj1" fmla="val -426"/>
              <a:gd name="adj2" fmla="val -79134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400">
                <a:solidFill>
                  <a:srgbClr val="0000FF"/>
                </a:solidFill>
              </a:rPr>
              <a:t>Расширение имени или тип файла определяется программой в которой он создан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395288" y="4664075"/>
            <a:ext cx="8496300" cy="1189038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chemeClr val="bg1"/>
                </a:solidFill>
              </a:rPr>
              <a:t>В ОС</a:t>
            </a:r>
            <a:r>
              <a:rPr lang="en-US" sz="2400" b="1">
                <a:solidFill>
                  <a:schemeClr val="bg1"/>
                </a:solidFill>
              </a:rPr>
              <a:t> Windows </a:t>
            </a:r>
            <a:r>
              <a:rPr lang="ru-RU" sz="2400" b="1">
                <a:solidFill>
                  <a:schemeClr val="bg1"/>
                </a:solidFill>
              </a:rPr>
              <a:t>в имени файла запрещены символы:  </a:t>
            </a:r>
          </a:p>
          <a:p>
            <a:r>
              <a:rPr lang="ru-RU" sz="4800" b="1">
                <a:solidFill>
                  <a:schemeClr val="bg1"/>
                </a:solidFill>
                <a:latin typeface="Times New Roman" pitchFamily="18" charset="0"/>
              </a:rPr>
              <a:t>&gt; &lt; | ? * / \ : "</a:t>
            </a:r>
            <a:r>
              <a:rPr lang="ru-RU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4500563" y="188913"/>
            <a:ext cx="4103687" cy="792162"/>
          </a:xfrm>
          <a:prstGeom prst="wedgeRoundRectCallout">
            <a:avLst>
              <a:gd name="adj1" fmla="val -9574"/>
              <a:gd name="adj2" fmla="val 103106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400">
                <a:solidFill>
                  <a:srgbClr val="0000FF"/>
                </a:solidFill>
              </a:rPr>
              <a:t>Точка разделяет имя и тип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b="1">
                <a:solidFill>
                  <a:schemeClr val="bg1"/>
                </a:solidFill>
              </a:rPr>
              <a:t>Файловая система.                                                                                                       11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059113" y="404813"/>
            <a:ext cx="3509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b="1">
                <a:solidFill>
                  <a:srgbClr val="0000FF"/>
                </a:solidFill>
              </a:rPr>
              <a:t>Типы файлов в ОС</a:t>
            </a:r>
            <a:r>
              <a:rPr lang="en-US" b="1">
                <a:solidFill>
                  <a:srgbClr val="0000FF"/>
                </a:solidFill>
              </a:rPr>
              <a:t> Windows</a:t>
            </a:r>
            <a:r>
              <a:rPr lang="ru-RU" b="1">
                <a:solidFill>
                  <a:srgbClr val="0000FF"/>
                </a:solidFill>
              </a:rPr>
              <a:t>:</a:t>
            </a:r>
          </a:p>
        </p:txBody>
      </p:sp>
      <p:graphicFrame>
        <p:nvGraphicFramePr>
          <p:cNvPr id="10524" name="Group 284"/>
          <p:cNvGraphicFramePr>
            <a:graphicFrameLocks noGrp="1"/>
          </p:cNvGraphicFramePr>
          <p:nvPr/>
        </p:nvGraphicFramePr>
        <p:xfrm>
          <a:off x="539750" y="836613"/>
          <a:ext cx="8280400" cy="5943600"/>
        </p:xfrm>
        <a:graphic>
          <a:graphicData uri="http://schemas.openxmlformats.org/drawingml/2006/table">
            <a:tbl>
              <a:tblPr/>
              <a:tblGrid>
                <a:gridCol w="4032250"/>
                <a:gridCol w="1152525"/>
                <a:gridCol w="1008063"/>
                <a:gridCol w="1008062"/>
                <a:gridCol w="10795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Исполняемые программы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.exe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.com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Текст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.txt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Документ (текст + рисунки + …)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.doc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.pdf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Рисунки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.bmp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.gif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.jpg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Звук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.wav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.mid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.mp3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Видеофильмы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.avi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.mpg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.wmv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Тексты программ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.pas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.c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.cpp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.bas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Архивы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.rar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.zip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Электронная таблица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.xls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Библиотеки подпрограмм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.dll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Web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страницы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.html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.php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Образы дисков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.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iso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Временные файлы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.tmp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.$$$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b="1">
                <a:solidFill>
                  <a:schemeClr val="bg1"/>
                </a:solidFill>
              </a:rPr>
              <a:t>Файловая система                                                                                                        12</a:t>
            </a:r>
          </a:p>
        </p:txBody>
      </p:sp>
      <p:sp>
        <p:nvSpPr>
          <p:cNvPr id="14339" name="Rectangle 62"/>
          <p:cNvSpPr>
            <a:spLocks noChangeArrowheads="1"/>
          </p:cNvSpPr>
          <p:nvPr/>
        </p:nvSpPr>
        <p:spPr bwMode="auto">
          <a:xfrm>
            <a:off x="323850" y="260350"/>
            <a:ext cx="85693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800" b="1">
                <a:solidFill>
                  <a:srgbClr val="FF3300"/>
                </a:solidFill>
                <a:latin typeface="Times New Roman" pitchFamily="18" charset="0"/>
              </a:rPr>
              <a:t>Каталог</a:t>
            </a:r>
            <a:r>
              <a:rPr lang="ru-RU" sz="2800" b="1">
                <a:latin typeface="Times New Roman" pitchFamily="18" charset="0"/>
              </a:rPr>
              <a:t> </a:t>
            </a:r>
            <a:r>
              <a:rPr lang="ru-RU" sz="2800" b="1" i="1">
                <a:solidFill>
                  <a:srgbClr val="0000FF"/>
                </a:solidFill>
                <a:latin typeface="Times New Roman" pitchFamily="18" charset="0"/>
              </a:rPr>
              <a:t>(англ. directory — справочник, указатель</a:t>
            </a:r>
            <a:r>
              <a:rPr lang="ru-RU" sz="2800" b="1">
                <a:solidFill>
                  <a:srgbClr val="0000FF"/>
                </a:solidFill>
                <a:latin typeface="Times New Roman" pitchFamily="18" charset="0"/>
              </a:rPr>
              <a:t>)</a:t>
            </a:r>
            <a:r>
              <a:rPr lang="ru-RU" sz="2800" b="1">
                <a:latin typeface="Times New Roman" pitchFamily="18" charset="0"/>
              </a:rPr>
              <a:t> — объект в файловой системе, упрощающий организацию файлов.</a:t>
            </a:r>
          </a:p>
        </p:txBody>
      </p:sp>
      <p:sp>
        <p:nvSpPr>
          <p:cNvPr id="14340" name="Rectangle 92"/>
          <p:cNvSpPr>
            <a:spLocks noChangeArrowheads="1"/>
          </p:cNvSpPr>
          <p:nvPr/>
        </p:nvSpPr>
        <p:spPr bwMode="auto">
          <a:xfrm>
            <a:off x="179388" y="1773238"/>
            <a:ext cx="8785225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800" b="1">
                <a:solidFill>
                  <a:srgbClr val="FF3300"/>
                </a:solidFill>
                <a:latin typeface="Times New Roman" pitchFamily="18" charset="0"/>
              </a:rPr>
              <a:t>Папка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sz="2800" i="1">
                <a:solidFill>
                  <a:srgbClr val="0000FF"/>
                </a:solidFill>
                <a:latin typeface="Times New Roman" pitchFamily="18" charset="0"/>
              </a:rPr>
              <a:t>(англ.</a:t>
            </a:r>
            <a:r>
              <a:rPr lang="ru-RU"/>
              <a:t> </a:t>
            </a:r>
            <a:r>
              <a:rPr lang="en-US"/>
              <a:t> </a:t>
            </a:r>
            <a:r>
              <a:rPr lang="ru-RU" sz="2800" i="1">
                <a:solidFill>
                  <a:srgbClr val="0000FF"/>
                </a:solidFill>
                <a:latin typeface="Times New Roman" pitchFamily="18" charset="0"/>
              </a:rPr>
              <a:t>folder)</a:t>
            </a:r>
            <a:r>
              <a:rPr lang="ru-RU" sz="2800" b="1" i="1">
                <a:solidFill>
                  <a:srgbClr val="0000FF"/>
                </a:solidFill>
                <a:latin typeface="Times New Roman" pitchFamily="18" charset="0"/>
              </a:rPr>
              <a:t>,</a:t>
            </a:r>
            <a:r>
              <a:rPr lang="ru-RU" sz="2800" b="1">
                <a:solidFill>
                  <a:srgbClr val="FF3300"/>
                </a:solidFill>
                <a:latin typeface="Times New Roman" pitchFamily="18" charset="0"/>
              </a:rPr>
              <a:t> Каталог, Директория</a:t>
            </a:r>
            <a:r>
              <a:rPr lang="ru-RU" sz="2800" b="1">
                <a:latin typeface="Times New Roman" pitchFamily="18" charset="0"/>
              </a:rPr>
              <a:t> (равноценные понятия) — специальный файл, содержащий информацию о других файлах (их именах, расположении и др.) Традиционно в графическом режиме отображается значком папки.</a:t>
            </a:r>
          </a:p>
        </p:txBody>
      </p:sp>
      <p:pic>
        <p:nvPicPr>
          <p:cNvPr id="14341" name="Picture 93" descr="220px-Gnome-folder-remo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4076700"/>
            <a:ext cx="2095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95"/>
          <p:cNvSpPr>
            <a:spLocks noChangeArrowheads="1"/>
          </p:cNvSpPr>
          <p:nvPr/>
        </p:nvSpPr>
        <p:spPr bwMode="auto">
          <a:xfrm>
            <a:off x="4614863" y="6237288"/>
            <a:ext cx="4529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FF"/>
                </a:solidFill>
                <a:latin typeface="Times New Roman" pitchFamily="18" charset="0"/>
              </a:rPr>
              <a:t>Значок сетевой папки из темы «GNOME»</a:t>
            </a:r>
          </a:p>
        </p:txBody>
      </p:sp>
      <p:pic>
        <p:nvPicPr>
          <p:cNvPr id="14343" name="Picture 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437063"/>
            <a:ext cx="45529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Rectangle 97"/>
          <p:cNvSpPr>
            <a:spLocks noChangeArrowheads="1"/>
          </p:cNvSpPr>
          <p:nvPr/>
        </p:nvSpPr>
        <p:spPr bwMode="auto">
          <a:xfrm>
            <a:off x="1884363" y="6092825"/>
            <a:ext cx="1843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FF"/>
                </a:solidFill>
                <a:latin typeface="Times New Roman" pitchFamily="18" charset="0"/>
              </a:rPr>
              <a:t>Папки 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Windows</a:t>
            </a:r>
            <a:endParaRPr lang="ru-RU" b="1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b="1">
                <a:solidFill>
                  <a:schemeClr val="bg1"/>
                </a:solidFill>
              </a:rPr>
              <a:t>Файловая система                                                                                                        13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ru-RU"/>
          </a:p>
        </p:txBody>
      </p:sp>
      <p:graphicFrame>
        <p:nvGraphicFramePr>
          <p:cNvPr id="24598" name="Group 22"/>
          <p:cNvGraphicFramePr>
            <a:graphicFrameLocks noGrp="1"/>
          </p:cNvGraphicFramePr>
          <p:nvPr/>
        </p:nvGraphicFramePr>
        <p:xfrm>
          <a:off x="179388" y="765175"/>
          <a:ext cx="8070850" cy="1371600"/>
        </p:xfrm>
        <a:graphic>
          <a:graphicData uri="http://schemas.openxmlformats.org/drawingml/2006/table">
            <a:tbl>
              <a:tblPr/>
              <a:tblGrid>
                <a:gridCol w="8070850"/>
              </a:tblGrid>
              <a:tr h="5461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Каталог самого верхнего уровня, т. е. не вложенный ни в какой другой каталог, называют </a:t>
                      </a: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 Black" pitchFamily="34" charset="0"/>
                        </a:rPr>
                        <a:t>корневым</a:t>
                      </a: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(root directory)</a:t>
                      </a:r>
                      <a:endParaRPr kumimoji="0" lang="ru-RU" sz="4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366" name="Rectangle 2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ru-RU"/>
          </a:p>
        </p:txBody>
      </p:sp>
      <p:graphicFrame>
        <p:nvGraphicFramePr>
          <p:cNvPr id="24617" name="Group 41"/>
          <p:cNvGraphicFramePr>
            <a:graphicFrameLocks noGrp="1"/>
          </p:cNvGraphicFramePr>
          <p:nvPr/>
        </p:nvGraphicFramePr>
        <p:xfrm>
          <a:off x="250825" y="2276475"/>
          <a:ext cx="8893175" cy="1371600"/>
        </p:xfrm>
        <a:graphic>
          <a:graphicData uri="http://schemas.openxmlformats.org/drawingml/2006/table">
            <a:tbl>
              <a:tblPr/>
              <a:tblGrid>
                <a:gridCol w="8893175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Каталог, записанный в другой каталог иногда, называют </a:t>
                      </a: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 Black" pitchFamily="34" charset="0"/>
                        </a:rPr>
                        <a:t>подкаталогом 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 Black" pitchFamily="34" charset="0"/>
                        </a:rPr>
                        <a:t>(</a:t>
                      </a: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 Black" pitchFamily="34" charset="0"/>
                        </a:rPr>
                        <a:t>поддиректорией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 Black" pitchFamily="34" charset="0"/>
                        </a:rPr>
                        <a:t>)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(subdirectory)</a:t>
                      </a:r>
                      <a:endParaRPr kumimoji="0" lang="ru-RU" sz="4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369" name="Rectangle 4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ru-RU"/>
          </a:p>
        </p:txBody>
      </p:sp>
      <p:graphicFrame>
        <p:nvGraphicFramePr>
          <p:cNvPr id="24642" name="Group 66"/>
          <p:cNvGraphicFramePr>
            <a:graphicFrameLocks noGrp="1"/>
          </p:cNvGraphicFramePr>
          <p:nvPr/>
        </p:nvGraphicFramePr>
        <p:xfrm>
          <a:off x="323850" y="3860800"/>
          <a:ext cx="7596188" cy="944880"/>
        </p:xfrm>
        <a:graphic>
          <a:graphicData uri="http://schemas.openxmlformats.org/drawingml/2006/table">
            <a:tbl>
              <a:tblPr/>
              <a:tblGrid>
                <a:gridCol w="7596188"/>
              </a:tblGrid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 Black" pitchFamily="34" charset="0"/>
                        </a:rPr>
                        <a:t>Текущий каталог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- это каталог, над содержимым которого ведется работа.</a:t>
                      </a: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4643" name="Picture 67" descr="l1aa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08050"/>
            <a:ext cx="3895725" cy="51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4644" name="AutoShape 68"/>
          <p:cNvSpPr>
            <a:spLocks noChangeArrowheads="1"/>
          </p:cNvSpPr>
          <p:nvPr/>
        </p:nvSpPr>
        <p:spPr bwMode="auto">
          <a:xfrm>
            <a:off x="1187450" y="5229225"/>
            <a:ext cx="2376488" cy="863600"/>
          </a:xfrm>
          <a:prstGeom prst="wedgeRoundRectCallout">
            <a:avLst>
              <a:gd name="adj1" fmla="val 113995"/>
              <a:gd name="adj2" fmla="val 2204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400" b="1">
                <a:solidFill>
                  <a:srgbClr val="0000FF"/>
                </a:solidFill>
              </a:rPr>
              <a:t>Текущий каталог</a:t>
            </a:r>
          </a:p>
        </p:txBody>
      </p:sp>
      <p:sp>
        <p:nvSpPr>
          <p:cNvPr id="24645" name="AutoShape 69"/>
          <p:cNvSpPr>
            <a:spLocks noChangeArrowheads="1"/>
          </p:cNvSpPr>
          <p:nvPr/>
        </p:nvSpPr>
        <p:spPr bwMode="auto">
          <a:xfrm>
            <a:off x="1403350" y="3789363"/>
            <a:ext cx="2376488" cy="647700"/>
          </a:xfrm>
          <a:prstGeom prst="wedgeRoundRectCallout">
            <a:avLst>
              <a:gd name="adj1" fmla="val 113995"/>
              <a:gd name="adj2" fmla="val 19606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400" b="1">
                <a:solidFill>
                  <a:srgbClr val="0000FF"/>
                </a:solidFill>
              </a:rPr>
              <a:t>Подкаталог</a:t>
            </a:r>
          </a:p>
        </p:txBody>
      </p:sp>
      <p:sp>
        <p:nvSpPr>
          <p:cNvPr id="24646" name="AutoShape 70"/>
          <p:cNvSpPr>
            <a:spLocks noChangeArrowheads="1"/>
          </p:cNvSpPr>
          <p:nvPr/>
        </p:nvSpPr>
        <p:spPr bwMode="auto">
          <a:xfrm>
            <a:off x="1763713" y="620713"/>
            <a:ext cx="2376487" cy="863600"/>
          </a:xfrm>
          <a:prstGeom prst="wedgeRoundRectCallout">
            <a:avLst>
              <a:gd name="adj1" fmla="val 162759"/>
              <a:gd name="adj2" fmla="val 3861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400" b="1">
                <a:solidFill>
                  <a:srgbClr val="0000FF"/>
                </a:solidFill>
              </a:rPr>
              <a:t>Корневой каталог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4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4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44" grpId="0" animBg="1"/>
      <p:bldP spid="24645" grpId="0" animBg="1"/>
      <p:bldP spid="246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b="1">
                <a:solidFill>
                  <a:schemeClr val="bg1"/>
                </a:solidFill>
              </a:rPr>
              <a:t>Файловая система                                                                                                        14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95288" y="476250"/>
            <a:ext cx="4537075" cy="6192838"/>
          </a:xfrm>
          <a:prstGeom prst="rect">
            <a:avLst/>
          </a:prstGeom>
          <a:solidFill>
            <a:srgbClr val="CCFF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404813"/>
            <a:ext cx="58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827088" y="404813"/>
            <a:ext cx="103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b="1">
                <a:solidFill>
                  <a:srgbClr val="0000FF"/>
                </a:solidFill>
              </a:rPr>
              <a:t>Диск </a:t>
            </a:r>
            <a:r>
              <a:rPr lang="en-US" b="1">
                <a:solidFill>
                  <a:srgbClr val="0000FF"/>
                </a:solidFill>
              </a:rPr>
              <a:t>D</a:t>
            </a:r>
            <a:r>
              <a:rPr lang="ru-RU" b="1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116013" y="908050"/>
            <a:ext cx="3527425" cy="144145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1" name="Rectangle 26"/>
          <p:cNvSpPr>
            <a:spLocks noChangeArrowheads="1"/>
          </p:cNvSpPr>
          <p:nvPr/>
        </p:nvSpPr>
        <p:spPr bwMode="auto">
          <a:xfrm>
            <a:off x="1116013" y="2487613"/>
            <a:ext cx="3527425" cy="3389312"/>
          </a:xfrm>
          <a:prstGeom prst="rect">
            <a:avLst/>
          </a:prstGeom>
          <a:solidFill>
            <a:srgbClr val="EAEAEA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392" name="Picture 2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2420938"/>
            <a:ext cx="5032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Text Box 28"/>
          <p:cNvSpPr txBox="1">
            <a:spLocks noChangeArrowheads="1"/>
          </p:cNvSpPr>
          <p:nvPr/>
        </p:nvSpPr>
        <p:spPr bwMode="auto">
          <a:xfrm>
            <a:off x="1787525" y="2487613"/>
            <a:ext cx="941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b="1"/>
              <a:t>Отдых</a:t>
            </a:r>
          </a:p>
        </p:txBody>
      </p:sp>
      <p:pic>
        <p:nvPicPr>
          <p:cNvPr id="16394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765175"/>
            <a:ext cx="4762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Text Box 10"/>
          <p:cNvSpPr txBox="1">
            <a:spLocks noChangeArrowheads="1"/>
          </p:cNvSpPr>
          <p:nvPr/>
        </p:nvSpPr>
        <p:spPr bwMode="auto">
          <a:xfrm>
            <a:off x="1619250" y="836613"/>
            <a:ext cx="1471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b="1"/>
              <a:t>Документы</a:t>
            </a:r>
          </a:p>
        </p:txBody>
      </p:sp>
      <p:pic>
        <p:nvPicPr>
          <p:cNvPr id="1639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268413"/>
            <a:ext cx="5762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773238"/>
            <a:ext cx="5762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1763713" y="1341438"/>
            <a:ext cx="1536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b="1"/>
              <a:t>Пример</a:t>
            </a:r>
            <a:r>
              <a:rPr lang="en-US" b="1"/>
              <a:t>.doc</a:t>
            </a:r>
            <a:endParaRPr lang="ru-RU" b="1"/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1763713" y="1844675"/>
            <a:ext cx="117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b="1"/>
              <a:t>урок</a:t>
            </a:r>
            <a:r>
              <a:rPr lang="en-US" b="1"/>
              <a:t>.doc</a:t>
            </a:r>
            <a:endParaRPr lang="ru-RU" b="1"/>
          </a:p>
        </p:txBody>
      </p:sp>
      <p:grpSp>
        <p:nvGrpSpPr>
          <p:cNvPr id="16400" name="Group 30"/>
          <p:cNvGrpSpPr>
            <a:grpSpLocks/>
          </p:cNvGrpSpPr>
          <p:nvPr/>
        </p:nvGrpSpPr>
        <p:grpSpPr bwMode="auto">
          <a:xfrm>
            <a:off x="1476375" y="2924175"/>
            <a:ext cx="3022600" cy="1584325"/>
            <a:chOff x="703" y="1570"/>
            <a:chExt cx="2041" cy="1044"/>
          </a:xfrm>
        </p:grpSpPr>
        <p:sp>
          <p:nvSpPr>
            <p:cNvPr id="16414" name="Rectangle 7"/>
            <p:cNvSpPr>
              <a:spLocks noChangeArrowheads="1"/>
            </p:cNvSpPr>
            <p:nvPr/>
          </p:nvSpPr>
          <p:spPr bwMode="auto">
            <a:xfrm>
              <a:off x="703" y="1661"/>
              <a:ext cx="2041" cy="95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6415" name="Picture 1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3" y="1570"/>
              <a:ext cx="300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16" name="Text Box 17"/>
            <p:cNvSpPr txBox="1">
              <a:spLocks noChangeArrowheads="1"/>
            </p:cNvSpPr>
            <p:nvPr/>
          </p:nvSpPr>
          <p:spPr bwMode="auto">
            <a:xfrm>
              <a:off x="1066" y="1616"/>
              <a:ext cx="760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b="1"/>
                <a:t>Рисунки</a:t>
              </a:r>
            </a:p>
          </p:txBody>
        </p:sp>
        <p:pic>
          <p:nvPicPr>
            <p:cNvPr id="16417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93" y="1888"/>
              <a:ext cx="302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8" name="Picture 1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93" y="2205"/>
              <a:ext cx="302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19" name="Text Box 20"/>
            <p:cNvSpPr txBox="1">
              <a:spLocks noChangeArrowheads="1"/>
            </p:cNvSpPr>
            <p:nvPr/>
          </p:nvSpPr>
          <p:spPr bwMode="auto">
            <a:xfrm>
              <a:off x="1111" y="1933"/>
              <a:ext cx="754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b="1"/>
                <a:t>Снег</a:t>
              </a:r>
              <a:r>
                <a:rPr lang="en-US" b="1"/>
                <a:t>.jpg</a:t>
              </a:r>
              <a:endParaRPr lang="ru-RU" b="1"/>
            </a:p>
          </p:txBody>
        </p:sp>
        <p:sp>
          <p:nvSpPr>
            <p:cNvPr id="16420" name="Text Box 21"/>
            <p:cNvSpPr txBox="1">
              <a:spLocks noChangeArrowheads="1"/>
            </p:cNvSpPr>
            <p:nvPr/>
          </p:nvSpPr>
          <p:spPr bwMode="auto">
            <a:xfrm>
              <a:off x="1111" y="2251"/>
              <a:ext cx="788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b="1"/>
                <a:t>море</a:t>
              </a:r>
              <a:r>
                <a:rPr lang="en-US" b="1"/>
                <a:t>.jpg</a:t>
              </a:r>
              <a:endParaRPr lang="ru-RU" b="1"/>
            </a:p>
          </p:txBody>
        </p:sp>
      </p:grpSp>
      <p:sp>
        <p:nvSpPr>
          <p:cNvPr id="16401" name="Rectangle 8"/>
          <p:cNvSpPr>
            <a:spLocks noChangeArrowheads="1"/>
          </p:cNvSpPr>
          <p:nvPr/>
        </p:nvSpPr>
        <p:spPr bwMode="auto">
          <a:xfrm>
            <a:off x="1476375" y="4652963"/>
            <a:ext cx="3024188" cy="1008062"/>
          </a:xfrm>
          <a:prstGeom prst="rect">
            <a:avLst/>
          </a:prstGeom>
          <a:solidFill>
            <a:schemeClr val="bg1"/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402" name="Picture 2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75" y="4508500"/>
            <a:ext cx="44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3" name="Text Box 23"/>
          <p:cNvSpPr txBox="1">
            <a:spLocks noChangeArrowheads="1"/>
          </p:cNvSpPr>
          <p:nvPr/>
        </p:nvSpPr>
        <p:spPr bwMode="auto">
          <a:xfrm>
            <a:off x="2012950" y="4581525"/>
            <a:ext cx="1052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b="1"/>
              <a:t>Музыка</a:t>
            </a:r>
          </a:p>
        </p:txBody>
      </p:sp>
      <p:pic>
        <p:nvPicPr>
          <p:cNvPr id="16404" name="Picture 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9725" y="4940300"/>
            <a:ext cx="442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5" name="Text Box 25"/>
          <p:cNvSpPr txBox="1">
            <a:spLocks noChangeArrowheads="1"/>
          </p:cNvSpPr>
          <p:nvPr/>
        </p:nvSpPr>
        <p:spPr bwMode="auto">
          <a:xfrm>
            <a:off x="2079625" y="5013325"/>
            <a:ext cx="163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b="1"/>
              <a:t>концерт</a:t>
            </a:r>
            <a:r>
              <a:rPr lang="en-US" b="1"/>
              <a:t>.mp3</a:t>
            </a:r>
            <a:endParaRPr lang="ru-RU" b="1"/>
          </a:p>
        </p:txBody>
      </p:sp>
      <p:pic>
        <p:nvPicPr>
          <p:cNvPr id="16406" name="Picture 3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6013" y="6021388"/>
            <a:ext cx="504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7" name="Text Box 34"/>
          <p:cNvSpPr txBox="1">
            <a:spLocks noChangeArrowheads="1"/>
          </p:cNvSpPr>
          <p:nvPr/>
        </p:nvSpPr>
        <p:spPr bwMode="auto">
          <a:xfrm>
            <a:off x="1692275" y="6092825"/>
            <a:ext cx="1081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b="1"/>
              <a:t>игра</a:t>
            </a:r>
            <a:r>
              <a:rPr lang="en-US" b="1"/>
              <a:t>.iso</a:t>
            </a:r>
            <a:endParaRPr lang="ru-RU" b="1"/>
          </a:p>
        </p:txBody>
      </p:sp>
      <p:sp>
        <p:nvSpPr>
          <p:cNvPr id="7203" name="AutoShape 35"/>
          <p:cNvSpPr>
            <a:spLocks noChangeArrowheads="1"/>
          </p:cNvSpPr>
          <p:nvPr/>
        </p:nvSpPr>
        <p:spPr bwMode="auto">
          <a:xfrm>
            <a:off x="5219700" y="476250"/>
            <a:ext cx="3692525" cy="719138"/>
          </a:xfrm>
          <a:prstGeom prst="wedgeRoundRectCallout">
            <a:avLst>
              <a:gd name="adj1" fmla="val -73991"/>
              <a:gd name="adj2" fmla="val -24616"/>
              <a:gd name="adj3" fmla="val 16667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/>
          <a:lstStyle/>
          <a:p>
            <a:r>
              <a:rPr lang="ru-RU" b="1">
                <a:solidFill>
                  <a:srgbClr val="0000FF"/>
                </a:solidFill>
              </a:rPr>
              <a:t>Корневой каталог – главный каталог диска. </a:t>
            </a:r>
          </a:p>
        </p:txBody>
      </p:sp>
      <p:sp>
        <p:nvSpPr>
          <p:cNvPr id="7204" name="AutoShape 36"/>
          <p:cNvSpPr>
            <a:spLocks noChangeArrowheads="1"/>
          </p:cNvSpPr>
          <p:nvPr/>
        </p:nvSpPr>
        <p:spPr bwMode="auto">
          <a:xfrm>
            <a:off x="5681663" y="3898900"/>
            <a:ext cx="3246437" cy="1301750"/>
          </a:xfrm>
          <a:prstGeom prst="wedgeRoundRectCallout">
            <a:avLst>
              <a:gd name="adj1" fmla="val -102176"/>
              <a:gd name="adj2" fmla="val -26218"/>
              <a:gd name="adj3" fmla="val 16667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/>
          <a:lstStyle/>
          <a:p>
            <a:r>
              <a:rPr lang="ru-RU" b="1">
                <a:solidFill>
                  <a:srgbClr val="0000FF"/>
                </a:solidFill>
              </a:rPr>
              <a:t>Вложенная папка (подкаталог) – это папка, расположенная внутри другой папки.</a:t>
            </a:r>
          </a:p>
        </p:txBody>
      </p:sp>
      <p:sp>
        <p:nvSpPr>
          <p:cNvPr id="7205" name="AutoShape 37"/>
          <p:cNvSpPr>
            <a:spLocks noChangeArrowheads="1"/>
          </p:cNvSpPr>
          <p:nvPr/>
        </p:nvSpPr>
        <p:spPr bwMode="auto">
          <a:xfrm>
            <a:off x="5148263" y="2565400"/>
            <a:ext cx="2984500" cy="958850"/>
          </a:xfrm>
          <a:prstGeom prst="wedgeRoundRectCallout">
            <a:avLst>
              <a:gd name="adj1" fmla="val -90051"/>
              <a:gd name="adj2" fmla="val -28310"/>
              <a:gd name="adj3" fmla="val 16667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/>
          <a:lstStyle/>
          <a:p>
            <a:r>
              <a:rPr lang="ru-RU" b="1">
                <a:solidFill>
                  <a:srgbClr val="0000FF"/>
                </a:solidFill>
              </a:rPr>
              <a:t>Папка (каталог) – объединяет файлы и вложенные папки</a:t>
            </a:r>
          </a:p>
        </p:txBody>
      </p:sp>
      <p:sp>
        <p:nvSpPr>
          <p:cNvPr id="7207" name="AutoShape 39"/>
          <p:cNvSpPr>
            <a:spLocks noChangeArrowheads="1"/>
          </p:cNvSpPr>
          <p:nvPr/>
        </p:nvSpPr>
        <p:spPr bwMode="auto">
          <a:xfrm>
            <a:off x="5219700" y="1916113"/>
            <a:ext cx="1119188" cy="411162"/>
          </a:xfrm>
          <a:prstGeom prst="wedgeRoundRectCallout">
            <a:avLst>
              <a:gd name="adj1" fmla="val -254116"/>
              <a:gd name="adj2" fmla="val -14477"/>
              <a:gd name="adj3" fmla="val 16667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/>
          <a:lstStyle/>
          <a:p>
            <a:r>
              <a:rPr lang="ru-RU" b="1">
                <a:solidFill>
                  <a:srgbClr val="0000FF"/>
                </a:solidFill>
              </a:rPr>
              <a:t>Файлы</a:t>
            </a:r>
          </a:p>
        </p:txBody>
      </p:sp>
      <p:sp>
        <p:nvSpPr>
          <p:cNvPr id="7208" name="AutoShape 40"/>
          <p:cNvSpPr>
            <a:spLocks noChangeArrowheads="1"/>
          </p:cNvSpPr>
          <p:nvPr/>
        </p:nvSpPr>
        <p:spPr bwMode="auto">
          <a:xfrm>
            <a:off x="6011863" y="5589588"/>
            <a:ext cx="2514600" cy="720725"/>
          </a:xfrm>
          <a:prstGeom prst="wedgeRoundRectCallout">
            <a:avLst>
              <a:gd name="adj1" fmla="val -180620"/>
              <a:gd name="adj2" fmla="val 51319"/>
              <a:gd name="adj3" fmla="val 16667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/>
          <a:lstStyle/>
          <a:p>
            <a:r>
              <a:rPr lang="ru-RU" b="1">
                <a:solidFill>
                  <a:srgbClr val="0000FF"/>
                </a:solidFill>
              </a:rPr>
              <a:t>Файл в корневом каталоге</a:t>
            </a:r>
          </a:p>
        </p:txBody>
      </p:sp>
      <p:sp>
        <p:nvSpPr>
          <p:cNvPr id="7209" name="AutoShape 41"/>
          <p:cNvSpPr>
            <a:spLocks noChangeArrowheads="1"/>
          </p:cNvSpPr>
          <p:nvPr/>
        </p:nvSpPr>
        <p:spPr bwMode="auto">
          <a:xfrm>
            <a:off x="5003800" y="1268413"/>
            <a:ext cx="1131888" cy="409575"/>
          </a:xfrm>
          <a:prstGeom prst="wedgeRoundRectCallout">
            <a:avLst>
              <a:gd name="adj1" fmla="val -99792"/>
              <a:gd name="adj2" fmla="val -24417"/>
              <a:gd name="adj3" fmla="val 16667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/>
          <a:lstStyle/>
          <a:p>
            <a:r>
              <a:rPr lang="ru-RU" b="1">
                <a:solidFill>
                  <a:srgbClr val="0000FF"/>
                </a:solidFill>
              </a:rPr>
              <a:t>Папка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3" grpId="0" animBg="1"/>
      <p:bldP spid="7204" grpId="0" animBg="1"/>
      <p:bldP spid="7205" grpId="0" animBg="1"/>
      <p:bldP spid="7207" grpId="0" animBg="1"/>
      <p:bldP spid="7208" grpId="0" animBg="1"/>
      <p:bldP spid="720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b="1">
                <a:solidFill>
                  <a:schemeClr val="bg1"/>
                </a:solidFill>
              </a:rPr>
              <a:t>Файловая система                                                                                                       15</a:t>
            </a:r>
          </a:p>
        </p:txBody>
      </p:sp>
      <p:grpSp>
        <p:nvGrpSpPr>
          <p:cNvPr id="17411" name="Group 42"/>
          <p:cNvGrpSpPr>
            <a:grpSpLocks/>
          </p:cNvGrpSpPr>
          <p:nvPr/>
        </p:nvGrpSpPr>
        <p:grpSpPr bwMode="auto">
          <a:xfrm>
            <a:off x="250825" y="692150"/>
            <a:ext cx="8615363" cy="3765550"/>
            <a:chOff x="158" y="572"/>
            <a:chExt cx="5427" cy="2372"/>
          </a:xfrm>
        </p:grpSpPr>
        <p:pic>
          <p:nvPicPr>
            <p:cNvPr id="17422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8" y="618"/>
              <a:ext cx="37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3" name="Text Box 4"/>
            <p:cNvSpPr txBox="1">
              <a:spLocks noChangeArrowheads="1"/>
            </p:cNvSpPr>
            <p:nvPr/>
          </p:nvSpPr>
          <p:spPr bwMode="auto">
            <a:xfrm>
              <a:off x="567" y="618"/>
              <a:ext cx="6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b="1">
                  <a:solidFill>
                    <a:srgbClr val="0000FF"/>
                  </a:solidFill>
                </a:rPr>
                <a:t>Диск </a:t>
              </a:r>
              <a:r>
                <a:rPr lang="en-US" b="1">
                  <a:solidFill>
                    <a:srgbClr val="0000FF"/>
                  </a:solidFill>
                </a:rPr>
                <a:t>D</a:t>
              </a:r>
              <a:r>
                <a:rPr lang="ru-RU" b="1">
                  <a:solidFill>
                    <a:srgbClr val="0000FF"/>
                  </a:solidFill>
                </a:rPr>
                <a:t>:</a:t>
              </a:r>
            </a:p>
          </p:txBody>
        </p:sp>
        <p:pic>
          <p:nvPicPr>
            <p:cNvPr id="17424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83" y="572"/>
              <a:ext cx="300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5" name="Text Box 6"/>
            <p:cNvSpPr txBox="1">
              <a:spLocks noChangeArrowheads="1"/>
            </p:cNvSpPr>
            <p:nvPr/>
          </p:nvSpPr>
          <p:spPr bwMode="auto">
            <a:xfrm>
              <a:off x="1701" y="618"/>
              <a:ext cx="9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b="1"/>
                <a:t>Документы</a:t>
              </a:r>
            </a:p>
          </p:txBody>
        </p:sp>
        <p:pic>
          <p:nvPicPr>
            <p:cNvPr id="17426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68" y="1347"/>
              <a:ext cx="31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7" name="Text Box 8"/>
            <p:cNvSpPr txBox="1">
              <a:spLocks noChangeArrowheads="1"/>
            </p:cNvSpPr>
            <p:nvPr/>
          </p:nvSpPr>
          <p:spPr bwMode="auto">
            <a:xfrm>
              <a:off x="1746" y="1344"/>
              <a:ext cx="5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b="1"/>
                <a:t>Отдых</a:t>
              </a:r>
            </a:p>
          </p:txBody>
        </p:sp>
        <p:pic>
          <p:nvPicPr>
            <p:cNvPr id="17428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35" y="572"/>
              <a:ext cx="363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9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35" y="890"/>
              <a:ext cx="363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0" name="Text Box 11"/>
            <p:cNvSpPr txBox="1">
              <a:spLocks noChangeArrowheads="1"/>
            </p:cNvSpPr>
            <p:nvPr/>
          </p:nvSpPr>
          <p:spPr bwMode="auto">
            <a:xfrm>
              <a:off x="3198" y="618"/>
              <a:ext cx="9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b="1"/>
                <a:t>Пример</a:t>
              </a:r>
              <a:r>
                <a:rPr lang="en-US" b="1"/>
                <a:t>.doc</a:t>
              </a:r>
              <a:endParaRPr lang="ru-RU" b="1"/>
            </a:p>
          </p:txBody>
        </p:sp>
        <p:sp>
          <p:nvSpPr>
            <p:cNvPr id="17431" name="Text Box 12"/>
            <p:cNvSpPr txBox="1">
              <a:spLocks noChangeArrowheads="1"/>
            </p:cNvSpPr>
            <p:nvPr/>
          </p:nvSpPr>
          <p:spPr bwMode="auto">
            <a:xfrm>
              <a:off x="3198" y="935"/>
              <a:ext cx="7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b="1"/>
                <a:t>урок</a:t>
              </a:r>
              <a:r>
                <a:rPr lang="en-US" b="1"/>
                <a:t>.doc</a:t>
              </a:r>
              <a:endParaRPr lang="ru-RU" b="1"/>
            </a:p>
          </p:txBody>
        </p:sp>
        <p:sp>
          <p:nvSpPr>
            <p:cNvPr id="17432" name="Line 13"/>
            <p:cNvSpPr>
              <a:spLocks noChangeShapeType="1"/>
            </p:cNvSpPr>
            <p:nvPr/>
          </p:nvSpPr>
          <p:spPr bwMode="auto">
            <a:xfrm>
              <a:off x="1202" y="709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3" name="Line 14"/>
            <p:cNvSpPr>
              <a:spLocks noChangeShapeType="1"/>
            </p:cNvSpPr>
            <p:nvPr/>
          </p:nvSpPr>
          <p:spPr bwMode="auto">
            <a:xfrm>
              <a:off x="1202" y="709"/>
              <a:ext cx="0" cy="20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4" name="Line 15"/>
            <p:cNvSpPr>
              <a:spLocks noChangeShapeType="1"/>
            </p:cNvSpPr>
            <p:nvPr/>
          </p:nvSpPr>
          <p:spPr bwMode="auto">
            <a:xfrm>
              <a:off x="1202" y="1480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5" name="Line 16"/>
            <p:cNvSpPr>
              <a:spLocks noChangeShapeType="1"/>
            </p:cNvSpPr>
            <p:nvPr/>
          </p:nvSpPr>
          <p:spPr bwMode="auto">
            <a:xfrm>
              <a:off x="2608" y="754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6" name="Line 17"/>
            <p:cNvSpPr>
              <a:spLocks noChangeShapeType="1"/>
            </p:cNvSpPr>
            <p:nvPr/>
          </p:nvSpPr>
          <p:spPr bwMode="auto">
            <a:xfrm>
              <a:off x="2608" y="754"/>
              <a:ext cx="0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7" name="Line 18"/>
            <p:cNvSpPr>
              <a:spLocks noChangeShapeType="1"/>
            </p:cNvSpPr>
            <p:nvPr/>
          </p:nvSpPr>
          <p:spPr bwMode="auto">
            <a:xfrm>
              <a:off x="2608" y="111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17438" name="Picture 2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4" y="1344"/>
              <a:ext cx="280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9" name="Text Box 22"/>
            <p:cNvSpPr txBox="1">
              <a:spLocks noChangeArrowheads="1"/>
            </p:cNvSpPr>
            <p:nvPr/>
          </p:nvSpPr>
          <p:spPr bwMode="auto">
            <a:xfrm>
              <a:off x="3061" y="1344"/>
              <a:ext cx="70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b="1"/>
                <a:t>Рисунки</a:t>
              </a:r>
            </a:p>
          </p:txBody>
        </p:sp>
        <p:pic>
          <p:nvPicPr>
            <p:cNvPr id="17440" name="Picture 2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95" y="1344"/>
              <a:ext cx="282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41" name="Picture 2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95" y="1706"/>
              <a:ext cx="282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42" name="Text Box 25"/>
            <p:cNvSpPr txBox="1">
              <a:spLocks noChangeArrowheads="1"/>
            </p:cNvSpPr>
            <p:nvPr/>
          </p:nvSpPr>
          <p:spPr bwMode="auto">
            <a:xfrm>
              <a:off x="4422" y="1389"/>
              <a:ext cx="7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ru-RU" b="1"/>
                <a:t>Снег</a:t>
              </a:r>
              <a:r>
                <a:rPr lang="en-US" b="1"/>
                <a:t>.jpg</a:t>
              </a:r>
              <a:endParaRPr lang="ru-RU" b="1"/>
            </a:p>
          </p:txBody>
        </p:sp>
        <p:sp>
          <p:nvSpPr>
            <p:cNvPr id="17443" name="Text Box 26"/>
            <p:cNvSpPr txBox="1">
              <a:spLocks noChangeArrowheads="1"/>
            </p:cNvSpPr>
            <p:nvPr/>
          </p:nvSpPr>
          <p:spPr bwMode="auto">
            <a:xfrm>
              <a:off x="4422" y="1706"/>
              <a:ext cx="7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b="1"/>
                <a:t>море</a:t>
              </a:r>
              <a:r>
                <a:rPr lang="en-US" b="1"/>
                <a:t>.jpg</a:t>
              </a:r>
              <a:endParaRPr lang="ru-RU" b="1"/>
            </a:p>
          </p:txBody>
        </p:sp>
        <p:sp>
          <p:nvSpPr>
            <p:cNvPr id="17444" name="Line 27"/>
            <p:cNvSpPr>
              <a:spLocks noChangeShapeType="1"/>
            </p:cNvSpPr>
            <p:nvPr/>
          </p:nvSpPr>
          <p:spPr bwMode="auto">
            <a:xfrm>
              <a:off x="2336" y="1480"/>
              <a:ext cx="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5" name="Line 28"/>
            <p:cNvSpPr>
              <a:spLocks noChangeShapeType="1"/>
            </p:cNvSpPr>
            <p:nvPr/>
          </p:nvSpPr>
          <p:spPr bwMode="auto">
            <a:xfrm>
              <a:off x="3833" y="1480"/>
              <a:ext cx="3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6" name="Line 29"/>
            <p:cNvSpPr>
              <a:spLocks noChangeShapeType="1"/>
            </p:cNvSpPr>
            <p:nvPr/>
          </p:nvSpPr>
          <p:spPr bwMode="auto">
            <a:xfrm>
              <a:off x="3833" y="1480"/>
              <a:ext cx="0" cy="3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7" name="Line 31"/>
            <p:cNvSpPr>
              <a:spLocks noChangeShapeType="1"/>
            </p:cNvSpPr>
            <p:nvPr/>
          </p:nvSpPr>
          <p:spPr bwMode="auto">
            <a:xfrm>
              <a:off x="3833" y="1842"/>
              <a:ext cx="3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8" name="Line 32"/>
            <p:cNvSpPr>
              <a:spLocks noChangeShapeType="1"/>
            </p:cNvSpPr>
            <p:nvPr/>
          </p:nvSpPr>
          <p:spPr bwMode="auto">
            <a:xfrm>
              <a:off x="2336" y="1480"/>
              <a:ext cx="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9" name="Line 33"/>
            <p:cNvSpPr>
              <a:spLocks noChangeShapeType="1"/>
            </p:cNvSpPr>
            <p:nvPr/>
          </p:nvSpPr>
          <p:spPr bwMode="auto">
            <a:xfrm>
              <a:off x="2336" y="2296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17450" name="Picture 3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69" y="2159"/>
              <a:ext cx="279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51" name="Text Box 35"/>
            <p:cNvSpPr txBox="1">
              <a:spLocks noChangeArrowheads="1"/>
            </p:cNvSpPr>
            <p:nvPr/>
          </p:nvSpPr>
          <p:spPr bwMode="auto">
            <a:xfrm>
              <a:off x="3061" y="2205"/>
              <a:ext cx="66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b="1"/>
                <a:t>Музыка</a:t>
              </a:r>
            </a:p>
          </p:txBody>
        </p:sp>
        <p:sp>
          <p:nvSpPr>
            <p:cNvPr id="17452" name="Line 36"/>
            <p:cNvSpPr>
              <a:spLocks noChangeShapeType="1"/>
            </p:cNvSpPr>
            <p:nvPr/>
          </p:nvSpPr>
          <p:spPr bwMode="auto">
            <a:xfrm>
              <a:off x="3696" y="2296"/>
              <a:ext cx="49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17453" name="Picture 3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62" y="2159"/>
              <a:ext cx="27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54" name="Text Box 38"/>
            <p:cNvSpPr txBox="1">
              <a:spLocks noChangeArrowheads="1"/>
            </p:cNvSpPr>
            <p:nvPr/>
          </p:nvSpPr>
          <p:spPr bwMode="auto">
            <a:xfrm>
              <a:off x="4558" y="2205"/>
              <a:ext cx="10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b="1"/>
                <a:t>концерт</a:t>
              </a:r>
              <a:r>
                <a:rPr lang="en-US" b="1"/>
                <a:t>.mp3</a:t>
              </a:r>
              <a:endParaRPr lang="ru-RU" b="1"/>
            </a:p>
          </p:txBody>
        </p:sp>
        <p:pic>
          <p:nvPicPr>
            <p:cNvPr id="17455" name="Picture 3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83" y="2614"/>
              <a:ext cx="31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56" name="Text Box 40"/>
            <p:cNvSpPr txBox="1">
              <a:spLocks noChangeArrowheads="1"/>
            </p:cNvSpPr>
            <p:nvPr/>
          </p:nvSpPr>
          <p:spPr bwMode="auto">
            <a:xfrm>
              <a:off x="1746" y="2659"/>
              <a:ext cx="6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b="1"/>
                <a:t>игра</a:t>
              </a:r>
              <a:r>
                <a:rPr lang="en-US" b="1"/>
                <a:t>.iso</a:t>
              </a:r>
              <a:endParaRPr lang="ru-RU" b="1"/>
            </a:p>
          </p:txBody>
        </p:sp>
        <p:sp>
          <p:nvSpPr>
            <p:cNvPr id="17457" name="Line 41"/>
            <p:cNvSpPr>
              <a:spLocks noChangeShapeType="1"/>
            </p:cNvSpPr>
            <p:nvPr/>
          </p:nvSpPr>
          <p:spPr bwMode="auto">
            <a:xfrm>
              <a:off x="1202" y="2795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12" name="Text Box 44"/>
          <p:cNvSpPr txBox="1">
            <a:spLocks noChangeArrowheads="1"/>
          </p:cNvSpPr>
          <p:nvPr/>
        </p:nvSpPr>
        <p:spPr bwMode="auto">
          <a:xfrm>
            <a:off x="900113" y="5157788"/>
            <a:ext cx="5927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b="1">
                <a:latin typeface="Courier New" pitchFamily="49" charset="0"/>
              </a:rPr>
              <a:t>D:</a:t>
            </a:r>
            <a:r>
              <a:rPr lang="ru-RU" sz="2800" b="1">
                <a:latin typeface="Courier New" pitchFamily="49" charset="0"/>
              </a:rPr>
              <a:t>\Отдых\Музыка\концерт</a:t>
            </a:r>
            <a:r>
              <a:rPr lang="en-US" sz="2800" b="1">
                <a:latin typeface="Courier New" pitchFamily="49" charset="0"/>
              </a:rPr>
              <a:t>.mp3</a:t>
            </a:r>
            <a:endParaRPr lang="ru-RU" sz="2800" b="1">
              <a:latin typeface="Courier New" pitchFamily="49" charset="0"/>
            </a:endParaRPr>
          </a:p>
        </p:txBody>
      </p:sp>
      <p:sp>
        <p:nvSpPr>
          <p:cNvPr id="11309" name="Rectangle 45"/>
          <p:cNvSpPr>
            <a:spLocks noChangeArrowheads="1"/>
          </p:cNvSpPr>
          <p:nvPr/>
        </p:nvSpPr>
        <p:spPr bwMode="auto">
          <a:xfrm>
            <a:off x="900113" y="5157788"/>
            <a:ext cx="503237" cy="5032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310" name="AutoShape 46"/>
          <p:cNvSpPr>
            <a:spLocks noChangeArrowheads="1"/>
          </p:cNvSpPr>
          <p:nvPr/>
        </p:nvSpPr>
        <p:spPr bwMode="auto">
          <a:xfrm>
            <a:off x="827088" y="5876925"/>
            <a:ext cx="2736850" cy="792163"/>
          </a:xfrm>
          <a:prstGeom prst="wedgeRoundRectCallout">
            <a:avLst>
              <a:gd name="adj1" fmla="val -43620"/>
              <a:gd name="adj2" fmla="val -75449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000" b="1">
                <a:solidFill>
                  <a:srgbClr val="0000FF"/>
                </a:solidFill>
              </a:rPr>
              <a:t>Диск на котором находится файл</a:t>
            </a:r>
            <a:endParaRPr lang="ru-RU" sz="2400" b="1">
              <a:solidFill>
                <a:srgbClr val="0000FF"/>
              </a:solidFill>
            </a:endParaRPr>
          </a:p>
        </p:txBody>
      </p:sp>
      <p:sp>
        <p:nvSpPr>
          <p:cNvPr id="11311" name="Rectangle 47"/>
          <p:cNvSpPr>
            <a:spLocks noChangeArrowheads="1"/>
          </p:cNvSpPr>
          <p:nvPr/>
        </p:nvSpPr>
        <p:spPr bwMode="auto">
          <a:xfrm>
            <a:off x="1403350" y="5157788"/>
            <a:ext cx="3024188" cy="5032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312" name="AutoShape 48"/>
          <p:cNvSpPr>
            <a:spLocks noChangeArrowheads="1"/>
          </p:cNvSpPr>
          <p:nvPr/>
        </p:nvSpPr>
        <p:spPr bwMode="auto">
          <a:xfrm>
            <a:off x="3635375" y="5876925"/>
            <a:ext cx="2089150" cy="792163"/>
          </a:xfrm>
          <a:prstGeom prst="wedgeRoundRectCallout">
            <a:avLst>
              <a:gd name="adj1" fmla="val -55472"/>
              <a:gd name="adj2" fmla="val -75449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000" b="1">
                <a:solidFill>
                  <a:srgbClr val="0000FF"/>
                </a:solidFill>
              </a:rPr>
              <a:t>Путь по папкам</a:t>
            </a:r>
            <a:endParaRPr lang="ru-RU" sz="2400" b="1">
              <a:solidFill>
                <a:srgbClr val="0000FF"/>
              </a:solidFill>
            </a:endParaRPr>
          </a:p>
        </p:txBody>
      </p:sp>
      <p:sp>
        <p:nvSpPr>
          <p:cNvPr id="11313" name="Rectangle 49"/>
          <p:cNvSpPr>
            <a:spLocks noChangeArrowheads="1"/>
          </p:cNvSpPr>
          <p:nvPr/>
        </p:nvSpPr>
        <p:spPr bwMode="auto">
          <a:xfrm>
            <a:off x="4427538" y="5157788"/>
            <a:ext cx="2376487" cy="5032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314" name="AutoShape 50"/>
          <p:cNvSpPr>
            <a:spLocks noChangeArrowheads="1"/>
          </p:cNvSpPr>
          <p:nvPr/>
        </p:nvSpPr>
        <p:spPr bwMode="auto">
          <a:xfrm>
            <a:off x="6443663" y="5805488"/>
            <a:ext cx="2089150" cy="792162"/>
          </a:xfrm>
          <a:prstGeom prst="wedgeRoundRectCallout">
            <a:avLst>
              <a:gd name="adj1" fmla="val -103648"/>
              <a:gd name="adj2" fmla="val -66231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000" b="1">
                <a:solidFill>
                  <a:srgbClr val="0000FF"/>
                </a:solidFill>
              </a:rPr>
              <a:t>Имя и тип</a:t>
            </a:r>
            <a:endParaRPr lang="ru-RU" sz="2400" b="1">
              <a:solidFill>
                <a:srgbClr val="0000FF"/>
              </a:solidFill>
            </a:endParaRPr>
          </a:p>
        </p:txBody>
      </p:sp>
      <p:sp>
        <p:nvSpPr>
          <p:cNvPr id="17419" name="Text Box 51"/>
          <p:cNvSpPr txBox="1">
            <a:spLocks noChangeArrowheads="1"/>
          </p:cNvSpPr>
          <p:nvPr/>
        </p:nvSpPr>
        <p:spPr bwMode="auto">
          <a:xfrm>
            <a:off x="231775" y="352425"/>
            <a:ext cx="5176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b="1">
                <a:solidFill>
                  <a:srgbClr val="0000FF"/>
                </a:solidFill>
              </a:rPr>
              <a:t>Изобразим структуру диска в виде дерева: </a:t>
            </a:r>
          </a:p>
        </p:txBody>
      </p:sp>
      <p:sp>
        <p:nvSpPr>
          <p:cNvPr id="11316" name="AutoShape 52"/>
          <p:cNvSpPr>
            <a:spLocks noChangeArrowheads="1"/>
          </p:cNvSpPr>
          <p:nvPr/>
        </p:nvSpPr>
        <p:spPr bwMode="auto">
          <a:xfrm>
            <a:off x="6516688" y="3933825"/>
            <a:ext cx="2232025" cy="863600"/>
          </a:xfrm>
          <a:prstGeom prst="wedgeRoundRectCallout">
            <a:avLst>
              <a:gd name="adj1" fmla="val -170130"/>
              <a:gd name="adj2" fmla="val 61579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000" b="1">
                <a:solidFill>
                  <a:srgbClr val="0000FF"/>
                </a:solidFill>
              </a:rPr>
              <a:t>Полное имя файла</a:t>
            </a:r>
            <a:endParaRPr lang="ru-RU" sz="2400" b="1">
              <a:solidFill>
                <a:srgbClr val="0000FF"/>
              </a:solidFill>
            </a:endParaRPr>
          </a:p>
        </p:txBody>
      </p:sp>
      <p:sp>
        <p:nvSpPr>
          <p:cNvPr id="11317" name="AutoShape 53"/>
          <p:cNvSpPr>
            <a:spLocks/>
          </p:cNvSpPr>
          <p:nvPr/>
        </p:nvSpPr>
        <p:spPr bwMode="auto">
          <a:xfrm rot="5400000">
            <a:off x="3671888" y="2097088"/>
            <a:ext cx="360362" cy="5903912"/>
          </a:xfrm>
          <a:prstGeom prst="leftBrace">
            <a:avLst>
              <a:gd name="adj1" fmla="val 136527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1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1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1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1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11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9" grpId="0" animBg="1"/>
      <p:bldP spid="11309" grpId="1" animBg="1"/>
      <p:bldP spid="11310" grpId="0" animBg="1"/>
      <p:bldP spid="11310" grpId="1" animBg="1"/>
      <p:bldP spid="11311" grpId="0" animBg="1"/>
      <p:bldP spid="11311" grpId="1" animBg="1"/>
      <p:bldP spid="11312" grpId="0" animBg="1"/>
      <p:bldP spid="11312" grpId="1" animBg="1"/>
      <p:bldP spid="11313" grpId="0" animBg="1"/>
      <p:bldP spid="11313" grpId="1" animBg="1"/>
      <p:bldP spid="11314" grpId="0" animBg="1"/>
      <p:bldP spid="11314" grpId="1" animBg="1"/>
      <p:bldP spid="11316" grpId="0" animBg="1"/>
      <p:bldP spid="113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b="1">
                <a:solidFill>
                  <a:schemeClr val="bg1"/>
                </a:solidFill>
              </a:rPr>
              <a:t>Файловая система                                                                                                       16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149475"/>
            <a:ext cx="5143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1042988" y="258127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114425" y="207803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/>
              <a:t>Е: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6588" y="2365375"/>
            <a:ext cx="504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6588" y="3157538"/>
            <a:ext cx="504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6588" y="4597400"/>
            <a:ext cx="504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2365375"/>
            <a:ext cx="504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2411413" y="2436813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/>
              <a:t>ДОКУМЕНТЫ</a:t>
            </a:r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H="1">
            <a:off x="1690688" y="2581275"/>
            <a:ext cx="0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2411413" y="2797175"/>
            <a:ext cx="1944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4930775" y="2436813"/>
            <a:ext cx="852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b="1"/>
              <a:t>АКТЫ</a:t>
            </a:r>
          </a:p>
        </p:txBody>
      </p:sp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349500"/>
            <a:ext cx="5762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941638"/>
            <a:ext cx="5762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4597400"/>
            <a:ext cx="5762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6588" y="3878263"/>
            <a:ext cx="5762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6515100" y="2509838"/>
            <a:ext cx="1274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b="1"/>
              <a:t>Акт1.</a:t>
            </a:r>
            <a:r>
              <a:rPr lang="en-US" b="1"/>
              <a:t>DOC</a:t>
            </a:r>
            <a:endParaRPr lang="ru-RU" b="1"/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6515100" y="3013075"/>
            <a:ext cx="1274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b="1"/>
              <a:t>Акт</a:t>
            </a:r>
            <a:r>
              <a:rPr lang="en-US" b="1"/>
              <a:t>2</a:t>
            </a:r>
            <a:r>
              <a:rPr lang="ru-RU" b="1"/>
              <a:t>.</a:t>
            </a:r>
            <a:r>
              <a:rPr lang="en-US" b="1"/>
              <a:t>DOC</a:t>
            </a:r>
            <a:endParaRPr lang="ru-RU" b="1"/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>
            <a:off x="4859338" y="2797175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>
            <a:off x="5580063" y="27971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>
            <a:off x="5580063" y="322897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>
            <a:off x="1690688" y="34448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8456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3157538"/>
            <a:ext cx="4794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4283075" y="3300413"/>
            <a:ext cx="182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b="1"/>
              <a:t>Рисунок1</a:t>
            </a:r>
            <a:r>
              <a:rPr lang="en-US" b="1"/>
              <a:t>.BMP</a:t>
            </a:r>
            <a:endParaRPr lang="ru-RU" b="1"/>
          </a:p>
        </p:txBody>
      </p:sp>
      <p:sp>
        <p:nvSpPr>
          <p:cNvPr id="18458" name="Line 26"/>
          <p:cNvSpPr>
            <a:spLocks noChangeShapeType="1"/>
          </p:cNvSpPr>
          <p:nvPr/>
        </p:nvSpPr>
        <p:spPr bwMode="auto">
          <a:xfrm>
            <a:off x="2411413" y="3444875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2482850" y="3949700"/>
            <a:ext cx="200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b="1"/>
              <a:t>Сочинение</a:t>
            </a:r>
            <a:r>
              <a:rPr lang="en-US" b="1"/>
              <a:t>.DOC</a:t>
            </a:r>
            <a:endParaRPr lang="ru-RU" b="1"/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>
            <a:off x="1690688" y="41656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1" name="Text Box 29"/>
          <p:cNvSpPr txBox="1">
            <a:spLocks noChangeArrowheads="1"/>
          </p:cNvSpPr>
          <p:nvPr/>
        </p:nvSpPr>
        <p:spPr bwMode="auto">
          <a:xfrm>
            <a:off x="2411413" y="4597400"/>
            <a:ext cx="1208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b="1"/>
              <a:t>РАБОТЫ</a:t>
            </a:r>
          </a:p>
        </p:txBody>
      </p:sp>
      <p:pic>
        <p:nvPicPr>
          <p:cNvPr id="18462" name="Picture 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5245100"/>
            <a:ext cx="5762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3" name="Picture 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5894388"/>
            <a:ext cx="5762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4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6588" y="5894388"/>
            <a:ext cx="504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65" name="Text Box 33"/>
          <p:cNvSpPr txBox="1">
            <a:spLocks noChangeArrowheads="1"/>
          </p:cNvSpPr>
          <p:nvPr/>
        </p:nvSpPr>
        <p:spPr bwMode="auto">
          <a:xfrm>
            <a:off x="2482850" y="5965825"/>
            <a:ext cx="184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b="1"/>
              <a:t>ФОТОГРАФИИ</a:t>
            </a:r>
          </a:p>
        </p:txBody>
      </p:sp>
      <p:sp>
        <p:nvSpPr>
          <p:cNvPr id="18466" name="Text Box 34"/>
          <p:cNvSpPr txBox="1">
            <a:spLocks noChangeArrowheads="1"/>
          </p:cNvSpPr>
          <p:nvPr/>
        </p:nvSpPr>
        <p:spPr bwMode="auto">
          <a:xfrm>
            <a:off x="5127625" y="5984875"/>
            <a:ext cx="175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b="1"/>
              <a:t>ИВАНОВ</a:t>
            </a:r>
            <a:r>
              <a:rPr lang="en-US" b="1"/>
              <a:t>.BMP</a:t>
            </a:r>
            <a:endParaRPr lang="ru-RU" b="1"/>
          </a:p>
        </p:txBody>
      </p:sp>
      <p:sp>
        <p:nvSpPr>
          <p:cNvPr id="18467" name="Line 35"/>
          <p:cNvSpPr>
            <a:spLocks noChangeShapeType="1"/>
          </p:cNvSpPr>
          <p:nvPr/>
        </p:nvSpPr>
        <p:spPr bwMode="auto">
          <a:xfrm>
            <a:off x="1690688" y="61817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8" name="Line 36"/>
          <p:cNvSpPr>
            <a:spLocks noChangeShapeType="1"/>
          </p:cNvSpPr>
          <p:nvPr/>
        </p:nvSpPr>
        <p:spPr bwMode="auto">
          <a:xfrm>
            <a:off x="2411413" y="6253163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9" name="Line 37"/>
          <p:cNvSpPr>
            <a:spLocks noChangeShapeType="1"/>
          </p:cNvSpPr>
          <p:nvPr/>
        </p:nvSpPr>
        <p:spPr bwMode="auto">
          <a:xfrm>
            <a:off x="1690688" y="49577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0" name="Line 38"/>
          <p:cNvSpPr>
            <a:spLocks noChangeShapeType="1"/>
          </p:cNvSpPr>
          <p:nvPr/>
        </p:nvSpPr>
        <p:spPr bwMode="auto">
          <a:xfrm>
            <a:off x="2411413" y="4957763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1" name="Line 39"/>
          <p:cNvSpPr>
            <a:spLocks noChangeShapeType="1"/>
          </p:cNvSpPr>
          <p:nvPr/>
        </p:nvSpPr>
        <p:spPr bwMode="auto">
          <a:xfrm>
            <a:off x="3490913" y="49577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2" name="Line 40"/>
          <p:cNvSpPr>
            <a:spLocks noChangeShapeType="1"/>
          </p:cNvSpPr>
          <p:nvPr/>
        </p:nvSpPr>
        <p:spPr bwMode="auto">
          <a:xfrm>
            <a:off x="3490913" y="553402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3" name="Text Box 41"/>
          <p:cNvSpPr txBox="1">
            <a:spLocks noChangeArrowheads="1"/>
          </p:cNvSpPr>
          <p:nvPr/>
        </p:nvSpPr>
        <p:spPr bwMode="auto">
          <a:xfrm>
            <a:off x="4427538" y="4741863"/>
            <a:ext cx="2224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b="1"/>
              <a:t>СОЧИНЕНИЕ</a:t>
            </a:r>
            <a:r>
              <a:rPr lang="en-US" b="1"/>
              <a:t>.DOC</a:t>
            </a:r>
            <a:endParaRPr lang="ru-RU" b="1"/>
          </a:p>
        </p:txBody>
      </p:sp>
      <p:sp>
        <p:nvSpPr>
          <p:cNvPr id="18474" name="Text Box 42"/>
          <p:cNvSpPr txBox="1">
            <a:spLocks noChangeArrowheads="1"/>
          </p:cNvSpPr>
          <p:nvPr/>
        </p:nvSpPr>
        <p:spPr bwMode="auto">
          <a:xfrm>
            <a:off x="4498975" y="5318125"/>
            <a:ext cx="151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b="1"/>
              <a:t>КАРТА</a:t>
            </a:r>
            <a:r>
              <a:rPr lang="en-US" b="1"/>
              <a:t>.BMP</a:t>
            </a:r>
            <a:endParaRPr lang="ru-RU" b="1"/>
          </a:p>
        </p:txBody>
      </p:sp>
      <p:sp>
        <p:nvSpPr>
          <p:cNvPr id="18475" name="Text Box 43"/>
          <p:cNvSpPr txBox="1">
            <a:spLocks noChangeArrowheads="1"/>
          </p:cNvSpPr>
          <p:nvPr/>
        </p:nvSpPr>
        <p:spPr bwMode="auto">
          <a:xfrm>
            <a:off x="2411413" y="3157538"/>
            <a:ext cx="1279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b="1"/>
              <a:t>РИСУНКИ</a:t>
            </a:r>
          </a:p>
        </p:txBody>
      </p:sp>
      <p:sp>
        <p:nvSpPr>
          <p:cNvPr id="18476" name="Text Box 44"/>
          <p:cNvSpPr txBox="1">
            <a:spLocks noChangeArrowheads="1"/>
          </p:cNvSpPr>
          <p:nvPr/>
        </p:nvSpPr>
        <p:spPr bwMode="auto">
          <a:xfrm>
            <a:off x="468313" y="1628775"/>
            <a:ext cx="6697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400" b="1"/>
              <a:t>Задание. Написать полные имена файлов.</a:t>
            </a:r>
          </a:p>
        </p:txBody>
      </p:sp>
      <p:sp>
        <p:nvSpPr>
          <p:cNvPr id="18477" name="Text Box 45"/>
          <p:cNvSpPr txBox="1">
            <a:spLocks noChangeArrowheads="1"/>
          </p:cNvSpPr>
          <p:nvPr/>
        </p:nvSpPr>
        <p:spPr bwMode="auto">
          <a:xfrm>
            <a:off x="879475" y="404813"/>
            <a:ext cx="7204075" cy="9461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3300"/>
                </a:solidFill>
                <a:latin typeface="Courier New" pitchFamily="49" charset="0"/>
              </a:rPr>
              <a:t>Полное имя файла:</a:t>
            </a:r>
          </a:p>
          <a:p>
            <a:r>
              <a:rPr lang="ru-RU" sz="2800" b="1">
                <a:solidFill>
                  <a:srgbClr val="0000FF"/>
                </a:solidFill>
                <a:latin typeface="Courier New" pitchFamily="49" charset="0"/>
              </a:rPr>
              <a:t>Имя диска:\путь по папкам\имя.тип</a:t>
            </a:r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1476375" y="1557338"/>
            <a:ext cx="6337300" cy="29527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sz="2400" b="1">
                <a:solidFill>
                  <a:srgbClr val="FF3300"/>
                </a:solidFill>
                <a:latin typeface="Courier New" pitchFamily="49" charset="0"/>
              </a:rPr>
              <a:t>Проверим:</a:t>
            </a:r>
          </a:p>
          <a:p>
            <a:pPr algn="l"/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E:\</a:t>
            </a:r>
            <a:r>
              <a:rPr lang="ru-RU" sz="2400" b="1">
                <a:solidFill>
                  <a:srgbClr val="0000FF"/>
                </a:solidFill>
                <a:latin typeface="Courier New" pitchFamily="49" charset="0"/>
              </a:rPr>
              <a:t>ДОКУМЕНТЫ\АКТЫ</a:t>
            </a: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\</a:t>
            </a:r>
            <a:r>
              <a:rPr lang="ru-RU" sz="2400" b="1">
                <a:solidFill>
                  <a:srgbClr val="0000FF"/>
                </a:solidFill>
                <a:latin typeface="Courier New" pitchFamily="49" charset="0"/>
              </a:rPr>
              <a:t>Акт1.</a:t>
            </a: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DOC</a:t>
            </a:r>
            <a:endParaRPr lang="ru-RU" sz="2400" b="1">
              <a:solidFill>
                <a:srgbClr val="0000FF"/>
              </a:solidFill>
              <a:latin typeface="Courier New" pitchFamily="49" charset="0"/>
            </a:endParaRPr>
          </a:p>
          <a:p>
            <a:pPr algn="l"/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E:\</a:t>
            </a:r>
            <a:r>
              <a:rPr lang="ru-RU" sz="2400" b="1">
                <a:solidFill>
                  <a:srgbClr val="0000FF"/>
                </a:solidFill>
                <a:latin typeface="Courier New" pitchFamily="49" charset="0"/>
              </a:rPr>
              <a:t>ДОКУМЕНТЫ\АКТЫ</a:t>
            </a: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\</a:t>
            </a:r>
            <a:r>
              <a:rPr lang="ru-RU" sz="2400" b="1">
                <a:solidFill>
                  <a:srgbClr val="0000FF"/>
                </a:solidFill>
                <a:latin typeface="Courier New" pitchFamily="49" charset="0"/>
              </a:rPr>
              <a:t>Акт2.</a:t>
            </a: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DOC</a:t>
            </a:r>
            <a:endParaRPr lang="ru-RU" sz="2400" b="1">
              <a:solidFill>
                <a:srgbClr val="0000FF"/>
              </a:solidFill>
              <a:latin typeface="Courier New" pitchFamily="49" charset="0"/>
            </a:endParaRPr>
          </a:p>
          <a:p>
            <a:pPr algn="l"/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E:\</a:t>
            </a:r>
            <a:r>
              <a:rPr lang="ru-RU" sz="2400" b="1">
                <a:solidFill>
                  <a:srgbClr val="0000FF"/>
                </a:solidFill>
                <a:latin typeface="Courier New" pitchFamily="49" charset="0"/>
              </a:rPr>
              <a:t>РИСУНКИ\Рисунок1</a:t>
            </a: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.BMP</a:t>
            </a:r>
            <a:endParaRPr lang="ru-RU" sz="2400" b="1">
              <a:solidFill>
                <a:srgbClr val="0000FF"/>
              </a:solidFill>
              <a:latin typeface="Courier New" pitchFamily="49" charset="0"/>
            </a:endParaRPr>
          </a:p>
          <a:p>
            <a:pPr algn="l"/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E:\</a:t>
            </a:r>
            <a:r>
              <a:rPr lang="ru-RU" sz="2400" b="1">
                <a:solidFill>
                  <a:srgbClr val="0000FF"/>
                </a:solidFill>
                <a:latin typeface="Courier New" pitchFamily="49" charset="0"/>
              </a:rPr>
              <a:t>Сочинение.</a:t>
            </a: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DOC</a:t>
            </a:r>
          </a:p>
          <a:p>
            <a:pPr algn="l"/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E:\</a:t>
            </a:r>
            <a:r>
              <a:rPr lang="ru-RU" sz="2400" b="1">
                <a:solidFill>
                  <a:srgbClr val="0000FF"/>
                </a:solidFill>
                <a:latin typeface="Courier New" pitchFamily="49" charset="0"/>
              </a:rPr>
              <a:t>РАБОТЫ\СОЧИНЕИЕ</a:t>
            </a: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.DOC</a:t>
            </a:r>
          </a:p>
          <a:p>
            <a:pPr algn="l"/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E:\</a:t>
            </a:r>
            <a:r>
              <a:rPr lang="ru-RU" sz="2400" b="1">
                <a:solidFill>
                  <a:srgbClr val="0000FF"/>
                </a:solidFill>
                <a:latin typeface="Courier New" pitchFamily="49" charset="0"/>
              </a:rPr>
              <a:t>РАБОТЫ\КАРТА.</a:t>
            </a: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BMP</a:t>
            </a:r>
          </a:p>
          <a:p>
            <a:pPr algn="l"/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E:\</a:t>
            </a:r>
            <a:r>
              <a:rPr lang="ru-RU" sz="2400" b="1">
                <a:solidFill>
                  <a:srgbClr val="0000FF"/>
                </a:solidFill>
                <a:latin typeface="Courier New" pitchFamily="49" charset="0"/>
              </a:rPr>
              <a:t>ФОТОГРАФИИ\ИВАНОВ</a:t>
            </a: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.BMP</a:t>
            </a:r>
            <a:endParaRPr lang="ru-RU" sz="2400" b="1">
              <a:solidFill>
                <a:srgbClr val="0000FF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b="1">
                <a:solidFill>
                  <a:schemeClr val="bg1"/>
                </a:solidFill>
              </a:rPr>
              <a:t>Файловая система                                                                                                        17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358775"/>
            <a:ext cx="91440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200"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2200" i="1">
                <a:latin typeface="Times New Roman" pitchFamily="18" charset="0"/>
                <a:cs typeface="Times New Roman" pitchFamily="18" charset="0"/>
              </a:rPr>
              <a:t>(А6, ГИА 9, 2011 год. )</a:t>
            </a:r>
            <a:r>
              <a:rPr lang="ru-RU" sz="2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Пользователь работал с каталогом </a:t>
            </a:r>
            <a:r>
              <a:rPr lang="ru-RU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С:\Документы\Договора\Продажа</a:t>
            </a:r>
            <a:r>
              <a:rPr lang="ru-RU" sz="2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Сначала он поднялся на один уровень вверх, затем спустился в каталог </a:t>
            </a:r>
            <a:r>
              <a:rPr lang="ru-RU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Срочные</a:t>
            </a:r>
            <a:r>
              <a:rPr lang="ru-RU" sz="2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затем спустился в каталог </a:t>
            </a:r>
            <a:r>
              <a:rPr lang="ru-RU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Покупка</a:t>
            </a:r>
            <a:r>
              <a:rPr lang="ru-RU" sz="2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Запишите полный путь каталога, в котором оказался пользователь.</a:t>
            </a:r>
          </a:p>
          <a:p>
            <a:r>
              <a:rPr lang="ru-RU" sz="2200">
                <a:latin typeface="Times New Roman" pitchFamily="18" charset="0"/>
                <a:cs typeface="Times New Roman" pitchFamily="18" charset="0"/>
              </a:rPr>
              <a:t>Варианты ответа:</a:t>
            </a:r>
            <a:endParaRPr lang="ru-RU" sz="2200"/>
          </a:p>
        </p:txBody>
      </p:sp>
      <p:graphicFrame>
        <p:nvGraphicFramePr>
          <p:cNvPr id="15411" name="Group 51"/>
          <p:cNvGraphicFramePr>
            <a:graphicFrameLocks noGrp="1"/>
          </p:cNvGraphicFramePr>
          <p:nvPr/>
        </p:nvGraphicFramePr>
        <p:xfrm>
          <a:off x="0" y="2276475"/>
          <a:ext cx="7055168" cy="2072640"/>
        </p:xfrm>
        <a:graphic>
          <a:graphicData uri="http://schemas.openxmlformats.org/drawingml/2006/table">
            <a:tbl>
              <a:tblPr/>
              <a:tblGrid>
                <a:gridCol w="6846888"/>
                <a:gridCol w="20828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1)С:\Срочные\Покупка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2)С:\Документы\Срочные\Покупка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3) С:\Документы\Срочные\Покупка\Продажа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4) С:\Документы\Договора\Срочные\Покупка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06" name="Text Box 46"/>
          <p:cNvSpPr txBox="1">
            <a:spLocks noChangeArrowheads="1"/>
          </p:cNvSpPr>
          <p:nvPr/>
        </p:nvSpPr>
        <p:spPr bwMode="auto">
          <a:xfrm>
            <a:off x="179388" y="4581525"/>
            <a:ext cx="8785225" cy="17399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Решение:</a:t>
            </a:r>
          </a:p>
          <a:p>
            <a:pPr algn="l"/>
            <a:r>
              <a:rPr lang="ru-RU" b="1">
                <a:solidFill>
                  <a:srgbClr val="0000FF"/>
                </a:solidFill>
              </a:rPr>
              <a:t>С:\Документы\Договора\Продажа  -  </a:t>
            </a:r>
            <a:r>
              <a:rPr lang="ru-RU" b="1">
                <a:solidFill>
                  <a:srgbClr val="FF3300"/>
                </a:solidFill>
              </a:rPr>
              <a:t>первоначально</a:t>
            </a:r>
          </a:p>
          <a:p>
            <a:pPr algn="l"/>
            <a:r>
              <a:rPr lang="ru-RU" b="1">
                <a:solidFill>
                  <a:srgbClr val="0000FF"/>
                </a:solidFill>
              </a:rPr>
              <a:t>С:\Документы\Договора  - </a:t>
            </a:r>
            <a:r>
              <a:rPr lang="ru-RU" b="1">
                <a:solidFill>
                  <a:srgbClr val="FF3300"/>
                </a:solidFill>
              </a:rPr>
              <a:t>на один уровень в верх</a:t>
            </a:r>
          </a:p>
          <a:p>
            <a:pPr algn="l"/>
            <a:r>
              <a:rPr lang="ru-RU" b="1">
                <a:solidFill>
                  <a:srgbClr val="0000FF"/>
                </a:solidFill>
              </a:rPr>
              <a:t>С:\Документы\Договора\Срочные - </a:t>
            </a:r>
            <a:r>
              <a:rPr lang="ru-RU" b="1">
                <a:solidFill>
                  <a:srgbClr val="FF3300"/>
                </a:solidFill>
              </a:rPr>
              <a:t>в каталог Срочные</a:t>
            </a:r>
          </a:p>
          <a:p>
            <a:pPr algn="l"/>
            <a:r>
              <a:rPr lang="ru-RU" b="1">
                <a:solidFill>
                  <a:srgbClr val="0000FF"/>
                </a:solidFill>
              </a:rPr>
              <a:t>С:\Документы\Договора\Срочные\Покупка – </a:t>
            </a:r>
            <a:r>
              <a:rPr lang="ru-RU" b="1">
                <a:solidFill>
                  <a:srgbClr val="FF3300"/>
                </a:solidFill>
              </a:rPr>
              <a:t>в каталог Покупка</a:t>
            </a:r>
          </a:p>
          <a:p>
            <a:pPr algn="l"/>
            <a:r>
              <a:rPr lang="ru-RU" b="1">
                <a:solidFill>
                  <a:srgbClr val="0000FF"/>
                </a:solidFill>
              </a:rPr>
              <a:t>Ответ 4)</a:t>
            </a:r>
          </a:p>
        </p:txBody>
      </p:sp>
      <p:sp>
        <p:nvSpPr>
          <p:cNvPr id="15409" name="Rectangle 49"/>
          <p:cNvSpPr>
            <a:spLocks noChangeArrowheads="1"/>
          </p:cNvSpPr>
          <p:nvPr/>
        </p:nvSpPr>
        <p:spPr bwMode="auto">
          <a:xfrm>
            <a:off x="0" y="3860800"/>
            <a:ext cx="6588125" cy="5048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6" grpId="0" animBg="1"/>
      <p:bldP spid="1540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b="1">
                <a:solidFill>
                  <a:schemeClr val="bg1"/>
                </a:solidFill>
              </a:rPr>
              <a:t>Файловая система                                                                                                        18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250825" y="333375"/>
            <a:ext cx="8893175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200">
                <a:latin typeface="Times New Roman" pitchFamily="18" charset="0"/>
              </a:rPr>
              <a:t>Задача </a:t>
            </a:r>
            <a:r>
              <a:rPr lang="ru-RU" sz="2200" i="1">
                <a:latin typeface="Times New Roman" pitchFamily="18" charset="0"/>
              </a:rPr>
              <a:t>(А6, ГИА 9, 2011 год. )</a:t>
            </a:r>
            <a:r>
              <a:rPr lang="ru-RU" sz="2200">
                <a:latin typeface="Times New Roman" pitchFamily="18" charset="0"/>
              </a:rPr>
              <a:t> </a:t>
            </a:r>
            <a:r>
              <a:rPr lang="ru-RU" sz="2200" b="1">
                <a:solidFill>
                  <a:srgbClr val="0000FF"/>
                </a:solidFill>
                <a:latin typeface="Times New Roman" pitchFamily="18" charset="0"/>
              </a:rPr>
              <a:t>Пользователь работал с каталогом Архив. Сначала он поднялся на один уровень вверх, затем перешел в какой-то подкаталог текущего каталога и еще раз перешел в какой-то подкаталог текущего каталога. В результате пользователь оказался в каталоге   C:\Данные\Документы\2009. Определите полное имя каталога, в котором пользователь находился первоначально.</a:t>
            </a:r>
          </a:p>
        </p:txBody>
      </p:sp>
      <p:graphicFrame>
        <p:nvGraphicFramePr>
          <p:cNvPr id="14374" name="Group 38"/>
          <p:cNvGraphicFramePr>
            <a:graphicFrameLocks noGrp="1"/>
          </p:cNvGraphicFramePr>
          <p:nvPr/>
        </p:nvGraphicFramePr>
        <p:xfrm>
          <a:off x="539750" y="2781300"/>
          <a:ext cx="6096000" cy="182880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1)С:\Данные\Документы\Архив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2)С:\Архив\Документы\2009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3) С:\Данные\Архив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4) С:\Архив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489" name="Rectangle 39"/>
          <p:cNvSpPr>
            <a:spLocks noChangeArrowheads="1"/>
          </p:cNvSpPr>
          <p:nvPr/>
        </p:nvSpPr>
        <p:spPr bwMode="auto">
          <a:xfrm>
            <a:off x="3348038" y="2492375"/>
            <a:ext cx="2230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b="1"/>
              <a:t>Варианты ответа: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0" y="4508500"/>
            <a:ext cx="9144000" cy="20145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Решение:</a:t>
            </a:r>
          </a:p>
          <a:p>
            <a:pPr algn="l"/>
            <a:r>
              <a:rPr lang="ru-RU" b="1">
                <a:solidFill>
                  <a:srgbClr val="0000FF"/>
                </a:solidFill>
              </a:rPr>
              <a:t>C:\Данные\Документы\2009 – </a:t>
            </a:r>
            <a:r>
              <a:rPr lang="ru-RU" b="1">
                <a:solidFill>
                  <a:srgbClr val="FF3300"/>
                </a:solidFill>
              </a:rPr>
              <a:t>оказался в каталоге, идем в обратную сторону</a:t>
            </a:r>
          </a:p>
          <a:p>
            <a:pPr algn="l"/>
            <a:r>
              <a:rPr lang="ru-RU" b="1">
                <a:solidFill>
                  <a:srgbClr val="0000FF"/>
                </a:solidFill>
              </a:rPr>
              <a:t>C:\Данные\Документы - </a:t>
            </a:r>
            <a:r>
              <a:rPr lang="ru-RU" b="1">
                <a:solidFill>
                  <a:srgbClr val="FF3300"/>
                </a:solidFill>
              </a:rPr>
              <a:t>первый раз вышли из каталога</a:t>
            </a:r>
          </a:p>
          <a:p>
            <a:pPr algn="l"/>
            <a:r>
              <a:rPr lang="ru-RU" b="1">
                <a:solidFill>
                  <a:srgbClr val="0000FF"/>
                </a:solidFill>
              </a:rPr>
              <a:t>C:\Данные – </a:t>
            </a:r>
            <a:r>
              <a:rPr lang="ru-RU" b="1">
                <a:solidFill>
                  <a:srgbClr val="FF3300"/>
                </a:solidFill>
              </a:rPr>
              <a:t>второй раз вышли из каталога, в этот каталог попал пользователь, когда вышел из каталога Архив, а нам нужно зайти в него</a:t>
            </a:r>
          </a:p>
          <a:p>
            <a:pPr algn="l"/>
            <a:r>
              <a:rPr lang="ru-RU" b="1">
                <a:solidFill>
                  <a:srgbClr val="0000FF"/>
                </a:solidFill>
              </a:rPr>
              <a:t>C:\Данные\Архив</a:t>
            </a:r>
          </a:p>
          <a:p>
            <a:pPr algn="l"/>
            <a:r>
              <a:rPr lang="ru-RU" b="1">
                <a:solidFill>
                  <a:srgbClr val="0000FF"/>
                </a:solidFill>
              </a:rPr>
              <a:t>Ответ 3)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539750" y="3716338"/>
            <a:ext cx="2952750" cy="5048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6" grpId="0" animBg="1"/>
      <p:bldP spid="1437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79388" y="549275"/>
            <a:ext cx="8964612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800" b="1">
                <a:solidFill>
                  <a:srgbClr val="FF3300"/>
                </a:solidFill>
                <a:latin typeface="Times New Roman" pitchFamily="18" charset="0"/>
              </a:rPr>
              <a:t>Файловая система </a:t>
            </a:r>
            <a:r>
              <a:rPr lang="ru-RU" sz="2800" b="1" i="1">
                <a:solidFill>
                  <a:srgbClr val="0000FF"/>
                </a:solidFill>
                <a:latin typeface="Times New Roman" pitchFamily="18" charset="0"/>
              </a:rPr>
              <a:t>(англ. file system)</a:t>
            </a:r>
            <a:r>
              <a:rPr lang="ru-RU" sz="2400"/>
              <a:t> — </a:t>
            </a:r>
            <a:r>
              <a:rPr lang="ru-RU" sz="2800">
                <a:latin typeface="Times New Roman" pitchFamily="18" charset="0"/>
              </a:rPr>
              <a:t>порядок, определяющий способ организации, хранения и именования данных на носителях информации в компьютерах, а также в другом электронном оборудовании: цифровых фотоаппаратах, мобильных телефонах и т. п.</a:t>
            </a:r>
            <a:r>
              <a:rPr lang="ru-RU" sz="2000">
                <a:latin typeface="Times New Roman" pitchFamily="18" charset="0"/>
              </a:rPr>
              <a:t> 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b="1">
                <a:solidFill>
                  <a:schemeClr val="bg1"/>
                </a:solidFill>
              </a:rPr>
              <a:t>Файловая система.                                                                                                        1</a:t>
            </a:r>
          </a:p>
        </p:txBody>
      </p:sp>
      <p:pic>
        <p:nvPicPr>
          <p:cNvPr id="3076" name="Picture 6" descr="Картинка 17 из 1659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429000"/>
            <a:ext cx="4248150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0" descr="apacer_handy_steno_ah321_32gb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357563"/>
            <a:ext cx="36861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b="1">
                <a:solidFill>
                  <a:schemeClr val="bg1"/>
                </a:solidFill>
              </a:rPr>
              <a:t>Файловая система                                                                                                        19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795963" y="4365625"/>
            <a:ext cx="3011487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ru-RU" sz="2000">
                <a:solidFill>
                  <a:srgbClr val="0000FF"/>
                </a:solidFill>
              </a:rPr>
              <a:t>Структура диска:</a:t>
            </a:r>
            <a:br>
              <a:rPr lang="ru-RU" sz="2000">
                <a:solidFill>
                  <a:srgbClr val="0000FF"/>
                </a:solidFill>
              </a:rPr>
            </a:br>
            <a:r>
              <a:rPr lang="ru-RU"/>
              <a:t>(A) дорожка</a:t>
            </a:r>
            <a:br>
              <a:rPr lang="ru-RU"/>
            </a:br>
            <a:r>
              <a:rPr lang="ru-RU"/>
              <a:t>(B) геометрический сектор</a:t>
            </a:r>
            <a:br>
              <a:rPr lang="ru-RU"/>
            </a:br>
            <a:r>
              <a:rPr lang="ru-RU"/>
              <a:t>(C) сектор дорожки</a:t>
            </a:r>
            <a:br>
              <a:rPr lang="ru-RU"/>
            </a:br>
            <a:r>
              <a:rPr lang="ru-RU"/>
              <a:t>(D) кластер </a:t>
            </a:r>
          </a:p>
        </p:txBody>
      </p:sp>
      <p:pic>
        <p:nvPicPr>
          <p:cNvPr id="21508" name="Picture 4" descr="300px-Disk-stru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0163" y="404813"/>
            <a:ext cx="4033837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50825" y="407988"/>
            <a:ext cx="5041900" cy="16160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 b="1">
                <a:solidFill>
                  <a:srgbClr val="0000FF"/>
                </a:solidFill>
              </a:rPr>
              <a:t>Кластер</a:t>
            </a:r>
            <a:r>
              <a:rPr lang="ru-RU" sz="2000" b="1"/>
              <a:t> </a:t>
            </a:r>
            <a:r>
              <a:rPr lang="ru-RU" sz="2000" i="1"/>
              <a:t>(англ. cluster)</a:t>
            </a:r>
            <a:r>
              <a:rPr lang="ru-RU" sz="2000" i="1">
                <a:solidFill>
                  <a:srgbClr val="FF3300"/>
                </a:solidFill>
              </a:rPr>
              <a:t> </a:t>
            </a:r>
            <a:r>
              <a:rPr lang="ru-RU" sz="2000" b="1"/>
              <a:t>— в некоторых типах файловых систем логическая единица хранения данных в таблице размещения файлов, объединяющая группу секторов. 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250825" y="2492375"/>
            <a:ext cx="4968875" cy="10064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000" b="1">
                <a:solidFill>
                  <a:srgbClr val="0000FF"/>
                </a:solidFill>
              </a:rPr>
              <a:t>Кластер</a:t>
            </a:r>
            <a:r>
              <a:rPr lang="ru-RU" sz="2000" b="1"/>
              <a:t> - это наименьшее место на диске, которое может быть выделено для хранения файла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250825" y="3789363"/>
            <a:ext cx="4968875" cy="16160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000" b="1"/>
              <a:t>Понятие </a:t>
            </a:r>
            <a:r>
              <a:rPr lang="ru-RU" sz="2000" b="1">
                <a:solidFill>
                  <a:srgbClr val="0000FF"/>
                </a:solidFill>
              </a:rPr>
              <a:t>кластер</a:t>
            </a:r>
            <a:r>
              <a:rPr lang="ru-RU" sz="2000" b="1"/>
              <a:t> используется в файловых системах </a:t>
            </a:r>
            <a:r>
              <a:rPr lang="ru-RU" sz="2000" b="1">
                <a:solidFill>
                  <a:srgbClr val="FF3300"/>
                </a:solidFill>
              </a:rPr>
              <a:t>FAT, NTFS, FS Plus</a:t>
            </a:r>
            <a:r>
              <a:rPr lang="ru-RU" sz="2000" b="1"/>
              <a:t>. Другие файловые системы оперируют схожими понятиями (</a:t>
            </a:r>
            <a:r>
              <a:rPr lang="ru-RU" sz="2000" b="1">
                <a:solidFill>
                  <a:srgbClr val="0000FF"/>
                </a:solidFill>
              </a:rPr>
              <a:t>зоны</a:t>
            </a:r>
            <a:r>
              <a:rPr lang="ru-RU" sz="2000" b="1"/>
              <a:t> в </a:t>
            </a:r>
            <a:r>
              <a:rPr lang="ru-RU" sz="2000" b="1">
                <a:solidFill>
                  <a:srgbClr val="FF3300"/>
                </a:solidFill>
              </a:rPr>
              <a:t>Minix</a:t>
            </a:r>
            <a:r>
              <a:rPr lang="ru-RU" sz="2000" b="1"/>
              <a:t>, </a:t>
            </a:r>
            <a:r>
              <a:rPr lang="ru-RU" sz="2000" b="1">
                <a:solidFill>
                  <a:srgbClr val="0000FF"/>
                </a:solidFill>
              </a:rPr>
              <a:t>блоки</a:t>
            </a:r>
            <a:r>
              <a:rPr lang="ru-RU" sz="2000" b="1"/>
              <a:t> в </a:t>
            </a:r>
            <a:r>
              <a:rPr lang="ru-RU" sz="2000" b="1">
                <a:solidFill>
                  <a:srgbClr val="FF3300"/>
                </a:solidFill>
              </a:rPr>
              <a:t>Unix</a:t>
            </a:r>
            <a:r>
              <a:rPr lang="ru-RU" sz="2000" b="1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animBg="1"/>
      <p:bldP spid="2048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b="1">
                <a:solidFill>
                  <a:schemeClr val="bg1"/>
                </a:solidFill>
              </a:rPr>
              <a:t>Файловая система                                                                                                        20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250825" y="404813"/>
            <a:ext cx="8697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  <a:latin typeface="Times New Roman" pitchFamily="18" charset="0"/>
              </a:rPr>
              <a:t>Логическая структура носителя информации в файловой системе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FAT</a:t>
            </a:r>
            <a:endParaRPr lang="ru-RU" sz="24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79388" y="1268413"/>
            <a:ext cx="5549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1. </a:t>
            </a:r>
            <a:r>
              <a:rPr lang="ru-RU" b="1"/>
              <a:t>Загрузочная запись  операционной системы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79388" y="1700213"/>
            <a:ext cx="8642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b="1"/>
              <a:t>2. Таблица размещения файлов (</a:t>
            </a:r>
            <a:r>
              <a:rPr lang="en-US" b="1"/>
              <a:t>FAT – File Allocation table)</a:t>
            </a:r>
            <a:r>
              <a:rPr lang="ru-RU" b="1"/>
              <a:t>. Содержит полную информацию о файлах размещенных на диске.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79388" y="2349500"/>
            <a:ext cx="1976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3. Сами файлы.</a:t>
            </a:r>
          </a:p>
        </p:txBody>
      </p:sp>
      <p:graphicFrame>
        <p:nvGraphicFramePr>
          <p:cNvPr id="31004" name="Group 284"/>
          <p:cNvGraphicFramePr>
            <a:graphicFrameLocks noGrp="1"/>
          </p:cNvGraphicFramePr>
          <p:nvPr/>
        </p:nvGraphicFramePr>
        <p:xfrm>
          <a:off x="1331913" y="4437063"/>
          <a:ext cx="6096000" cy="975360"/>
        </p:xfrm>
        <a:graphic>
          <a:graphicData uri="http://schemas.openxmlformats.org/drawingml/2006/table">
            <a:tbl>
              <a:tblPr/>
              <a:tblGrid>
                <a:gridCol w="244475"/>
                <a:gridCol w="242887"/>
                <a:gridCol w="244475"/>
                <a:gridCol w="242888"/>
                <a:gridCol w="244475"/>
                <a:gridCol w="244475"/>
                <a:gridCol w="242887"/>
                <a:gridCol w="244475"/>
                <a:gridCol w="242888"/>
                <a:gridCol w="244475"/>
                <a:gridCol w="244475"/>
                <a:gridCol w="242887"/>
                <a:gridCol w="244475"/>
                <a:gridCol w="242888"/>
                <a:gridCol w="244475"/>
                <a:gridCol w="244475"/>
                <a:gridCol w="242887"/>
                <a:gridCol w="244475"/>
                <a:gridCol w="242888"/>
                <a:gridCol w="244475"/>
                <a:gridCol w="244475"/>
                <a:gridCol w="242887"/>
                <a:gridCol w="244475"/>
                <a:gridCol w="242888"/>
                <a:gridCol w="244475"/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998" name="AutoShape 278"/>
          <p:cNvSpPr>
            <a:spLocks noChangeArrowheads="1"/>
          </p:cNvSpPr>
          <p:nvPr/>
        </p:nvSpPr>
        <p:spPr bwMode="auto">
          <a:xfrm>
            <a:off x="323850" y="3068638"/>
            <a:ext cx="2305050" cy="792162"/>
          </a:xfrm>
          <a:prstGeom prst="wedgeRoundRectCallout">
            <a:avLst>
              <a:gd name="adj1" fmla="val -2546"/>
              <a:gd name="adj2" fmla="val 115931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b="1">
                <a:solidFill>
                  <a:srgbClr val="0000FF"/>
                </a:solidFill>
              </a:rPr>
              <a:t>Загрузочная запись</a:t>
            </a:r>
          </a:p>
        </p:txBody>
      </p:sp>
      <p:sp>
        <p:nvSpPr>
          <p:cNvPr id="30999" name="AutoShape 279"/>
          <p:cNvSpPr>
            <a:spLocks noChangeArrowheads="1"/>
          </p:cNvSpPr>
          <p:nvPr/>
        </p:nvSpPr>
        <p:spPr bwMode="auto">
          <a:xfrm>
            <a:off x="2843213" y="3068638"/>
            <a:ext cx="2305050" cy="936625"/>
          </a:xfrm>
          <a:prstGeom prst="wedgeRoundRectCallout">
            <a:avLst>
              <a:gd name="adj1" fmla="val -73208"/>
              <a:gd name="adj2" fmla="val 88306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b="1">
                <a:solidFill>
                  <a:srgbClr val="0000FF"/>
                </a:solidFill>
              </a:rPr>
              <a:t>Таблица размещения файлов</a:t>
            </a:r>
          </a:p>
        </p:txBody>
      </p:sp>
      <p:sp>
        <p:nvSpPr>
          <p:cNvPr id="31005" name="AutoShape 285"/>
          <p:cNvSpPr>
            <a:spLocks noChangeArrowheads="1"/>
          </p:cNvSpPr>
          <p:nvPr/>
        </p:nvSpPr>
        <p:spPr bwMode="auto">
          <a:xfrm>
            <a:off x="6084888" y="3141663"/>
            <a:ext cx="2305050" cy="647700"/>
          </a:xfrm>
          <a:prstGeom prst="wedgeRoundRectCallout">
            <a:avLst>
              <a:gd name="adj1" fmla="val -106472"/>
              <a:gd name="adj2" fmla="val 138972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b="1">
                <a:solidFill>
                  <a:srgbClr val="0000FF"/>
                </a:solidFill>
              </a:rPr>
              <a:t>Файлы</a:t>
            </a:r>
          </a:p>
        </p:txBody>
      </p:sp>
      <p:sp>
        <p:nvSpPr>
          <p:cNvPr id="31006" name="Text Box 286"/>
          <p:cNvSpPr txBox="1">
            <a:spLocks noChangeArrowheads="1"/>
          </p:cNvSpPr>
          <p:nvPr/>
        </p:nvSpPr>
        <p:spPr bwMode="auto">
          <a:xfrm>
            <a:off x="250825" y="1268413"/>
            <a:ext cx="8642350" cy="16160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000" b="1" i="1">
                <a:solidFill>
                  <a:srgbClr val="FF3300"/>
                </a:solidFill>
              </a:rPr>
              <a:t>Полное форматирование</a:t>
            </a:r>
            <a:r>
              <a:rPr lang="ru-RU" sz="2000" b="1"/>
              <a:t> – включает в себя физическое форматирование (разметка на дорожки и секторы) так и логическое форматирование создание таблицы размещения файлов  и корневого каталога. После полного форматирования вся хранившаяся на диске информация будет уничтожена.</a:t>
            </a:r>
          </a:p>
        </p:txBody>
      </p:sp>
      <p:graphicFrame>
        <p:nvGraphicFramePr>
          <p:cNvPr id="31543" name="Group 823"/>
          <p:cNvGraphicFramePr>
            <a:graphicFrameLocks noGrp="1"/>
          </p:cNvGraphicFramePr>
          <p:nvPr/>
        </p:nvGraphicFramePr>
        <p:xfrm>
          <a:off x="1331913" y="4437063"/>
          <a:ext cx="6096000" cy="975360"/>
        </p:xfrm>
        <a:graphic>
          <a:graphicData uri="http://schemas.openxmlformats.org/drawingml/2006/table">
            <a:tbl>
              <a:tblPr/>
              <a:tblGrid>
                <a:gridCol w="244475"/>
                <a:gridCol w="242887"/>
                <a:gridCol w="244475"/>
                <a:gridCol w="242888"/>
                <a:gridCol w="244475"/>
                <a:gridCol w="244475"/>
                <a:gridCol w="242887"/>
                <a:gridCol w="244475"/>
                <a:gridCol w="242888"/>
                <a:gridCol w="244475"/>
                <a:gridCol w="244475"/>
                <a:gridCol w="242887"/>
                <a:gridCol w="244475"/>
                <a:gridCol w="242888"/>
                <a:gridCol w="244475"/>
                <a:gridCol w="244475"/>
                <a:gridCol w="242887"/>
                <a:gridCol w="244475"/>
                <a:gridCol w="242888"/>
                <a:gridCol w="244475"/>
                <a:gridCol w="244475"/>
                <a:gridCol w="242887"/>
                <a:gridCol w="244475"/>
                <a:gridCol w="242888"/>
                <a:gridCol w="244475"/>
              </a:tblGrid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545" name="Group 825"/>
          <p:cNvGraphicFramePr>
            <a:graphicFrameLocks noGrp="1"/>
          </p:cNvGraphicFramePr>
          <p:nvPr/>
        </p:nvGraphicFramePr>
        <p:xfrm>
          <a:off x="1331913" y="4437063"/>
          <a:ext cx="6096000" cy="975360"/>
        </p:xfrm>
        <a:graphic>
          <a:graphicData uri="http://schemas.openxmlformats.org/drawingml/2006/table">
            <a:tbl>
              <a:tblPr/>
              <a:tblGrid>
                <a:gridCol w="244475"/>
                <a:gridCol w="242887"/>
                <a:gridCol w="244475"/>
                <a:gridCol w="242888"/>
                <a:gridCol w="244475"/>
                <a:gridCol w="244475"/>
                <a:gridCol w="242887"/>
                <a:gridCol w="244475"/>
                <a:gridCol w="242888"/>
                <a:gridCol w="244475"/>
                <a:gridCol w="244475"/>
                <a:gridCol w="242887"/>
                <a:gridCol w="244475"/>
                <a:gridCol w="242888"/>
                <a:gridCol w="244475"/>
                <a:gridCol w="244475"/>
                <a:gridCol w="242887"/>
                <a:gridCol w="244475"/>
                <a:gridCol w="242888"/>
                <a:gridCol w="244475"/>
                <a:gridCol w="244475"/>
                <a:gridCol w="242887"/>
                <a:gridCol w="244475"/>
                <a:gridCol w="242888"/>
                <a:gridCol w="244475"/>
              </a:tblGrid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546" name="Text Box 826"/>
          <p:cNvSpPr txBox="1">
            <a:spLocks noChangeArrowheads="1"/>
          </p:cNvSpPr>
          <p:nvPr/>
        </p:nvSpPr>
        <p:spPr bwMode="auto">
          <a:xfrm>
            <a:off x="323850" y="1341438"/>
            <a:ext cx="8569325" cy="149383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000" b="1" i="1">
                <a:solidFill>
                  <a:srgbClr val="FF3300"/>
                </a:solidFill>
              </a:rPr>
              <a:t>Быстрое форматирование</a:t>
            </a:r>
            <a:r>
              <a:rPr lang="ru-RU" sz="2000" b="1"/>
              <a:t> производит лишь очистку  таблицы размещения файлов и корневого каталога. Сами файлы сохраняются и в принципе возможно восстановление файловой системы.</a:t>
            </a:r>
          </a:p>
          <a:p>
            <a:pPr algn="l"/>
            <a:endParaRPr lang="ru-RU" sz="1200" b="1"/>
          </a:p>
        </p:txBody>
      </p:sp>
      <p:sp>
        <p:nvSpPr>
          <p:cNvPr id="22936" name="Text Box 827"/>
          <p:cNvSpPr txBox="1">
            <a:spLocks noChangeArrowheads="1"/>
          </p:cNvSpPr>
          <p:nvPr/>
        </p:nvSpPr>
        <p:spPr bwMode="auto">
          <a:xfrm>
            <a:off x="1054100" y="5516563"/>
            <a:ext cx="659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Устройство внешней памяти, разделенное на кластеры.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0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30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10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1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  <p:bldP spid="30726" grpId="1"/>
      <p:bldP spid="30727" grpId="0"/>
      <p:bldP spid="30727" grpId="1"/>
      <p:bldP spid="30728" grpId="0"/>
      <p:bldP spid="30728" grpId="1"/>
      <p:bldP spid="30998" grpId="0" animBg="1"/>
      <p:bldP spid="30998" grpId="1" animBg="1"/>
      <p:bldP spid="30998" grpId="2" animBg="1"/>
      <p:bldP spid="30999" grpId="0" animBg="1"/>
      <p:bldP spid="30999" grpId="1" animBg="1"/>
      <p:bldP spid="30999" grpId="2" animBg="1"/>
      <p:bldP spid="31005" grpId="0" animBg="1"/>
      <p:bldP spid="31005" grpId="1" animBg="1"/>
      <p:bldP spid="31005" grpId="2" animBg="1"/>
      <p:bldP spid="31006" grpId="0" animBg="1"/>
      <p:bldP spid="3154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b="1">
                <a:solidFill>
                  <a:schemeClr val="bg1"/>
                </a:solidFill>
              </a:rPr>
              <a:t>Файловая система                                                                                                        21</a:t>
            </a:r>
          </a:p>
        </p:txBody>
      </p:sp>
      <p:graphicFrame>
        <p:nvGraphicFramePr>
          <p:cNvPr id="20149" name="Group 693"/>
          <p:cNvGraphicFramePr>
            <a:graphicFrameLocks noGrp="1"/>
          </p:cNvGraphicFramePr>
          <p:nvPr/>
        </p:nvGraphicFramePr>
        <p:xfrm>
          <a:off x="1619250" y="1268413"/>
          <a:ext cx="6096000" cy="975360"/>
        </p:xfrm>
        <a:graphic>
          <a:graphicData uri="http://schemas.openxmlformats.org/drawingml/2006/table">
            <a:tbl>
              <a:tblPr/>
              <a:tblGrid>
                <a:gridCol w="244475"/>
                <a:gridCol w="242888"/>
                <a:gridCol w="244475"/>
                <a:gridCol w="242887"/>
                <a:gridCol w="244475"/>
                <a:gridCol w="244475"/>
                <a:gridCol w="242888"/>
                <a:gridCol w="244475"/>
                <a:gridCol w="242887"/>
                <a:gridCol w="244475"/>
                <a:gridCol w="244475"/>
                <a:gridCol w="242888"/>
                <a:gridCol w="244475"/>
                <a:gridCol w="242887"/>
                <a:gridCol w="244475"/>
                <a:gridCol w="244475"/>
                <a:gridCol w="242888"/>
                <a:gridCol w="244475"/>
                <a:gridCol w="242887"/>
                <a:gridCol w="244475"/>
                <a:gridCol w="244475"/>
                <a:gridCol w="242888"/>
                <a:gridCol w="244475"/>
                <a:gridCol w="242887"/>
                <a:gridCol w="244475"/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87" name="Text Box 691"/>
          <p:cNvSpPr txBox="1">
            <a:spLocks noChangeArrowheads="1"/>
          </p:cNvSpPr>
          <p:nvPr/>
        </p:nvSpPr>
        <p:spPr bwMode="auto">
          <a:xfrm>
            <a:off x="323850" y="476250"/>
            <a:ext cx="8424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000" b="1"/>
              <a:t>Файл занимает целое число кластеров. Белые –свободное место, один цвет – один файл</a:t>
            </a:r>
          </a:p>
        </p:txBody>
      </p:sp>
      <p:graphicFrame>
        <p:nvGraphicFramePr>
          <p:cNvPr id="20290" name="Group 834"/>
          <p:cNvGraphicFramePr>
            <a:graphicFrameLocks noGrp="1"/>
          </p:cNvGraphicFramePr>
          <p:nvPr/>
        </p:nvGraphicFramePr>
        <p:xfrm>
          <a:off x="1692275" y="3644900"/>
          <a:ext cx="6096000" cy="975360"/>
        </p:xfrm>
        <a:graphic>
          <a:graphicData uri="http://schemas.openxmlformats.org/drawingml/2006/table">
            <a:tbl>
              <a:tblPr/>
              <a:tblGrid>
                <a:gridCol w="244475"/>
                <a:gridCol w="242888"/>
                <a:gridCol w="244475"/>
                <a:gridCol w="242887"/>
                <a:gridCol w="244475"/>
                <a:gridCol w="244475"/>
                <a:gridCol w="242888"/>
                <a:gridCol w="244475"/>
                <a:gridCol w="242887"/>
                <a:gridCol w="244475"/>
                <a:gridCol w="244475"/>
                <a:gridCol w="242888"/>
                <a:gridCol w="244475"/>
                <a:gridCol w="242887"/>
                <a:gridCol w="244475"/>
                <a:gridCol w="244475"/>
                <a:gridCol w="242888"/>
                <a:gridCol w="244475"/>
                <a:gridCol w="242887"/>
                <a:gridCol w="244475"/>
                <a:gridCol w="244475"/>
                <a:gridCol w="242888"/>
                <a:gridCol w="244475"/>
                <a:gridCol w="242887"/>
                <a:gridCol w="244475"/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291" name="Text Box 835"/>
          <p:cNvSpPr txBox="1">
            <a:spLocks noChangeArrowheads="1"/>
          </p:cNvSpPr>
          <p:nvPr/>
        </p:nvSpPr>
        <p:spPr bwMode="auto">
          <a:xfrm>
            <a:off x="468313" y="2565400"/>
            <a:ext cx="8424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000" b="1"/>
              <a:t>В результате работы (стирания, копирования, удаления) фрагменты файлов оказываются разбросанными по диску.</a:t>
            </a:r>
          </a:p>
        </p:txBody>
      </p:sp>
      <p:sp>
        <p:nvSpPr>
          <p:cNvPr id="20292" name="Text Box 836"/>
          <p:cNvSpPr txBox="1">
            <a:spLocks noChangeArrowheads="1"/>
          </p:cNvSpPr>
          <p:nvPr/>
        </p:nvSpPr>
        <p:spPr bwMode="auto">
          <a:xfrm>
            <a:off x="468313" y="4724400"/>
            <a:ext cx="8424862" cy="762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400" b="1" i="1">
                <a:solidFill>
                  <a:srgbClr val="FF3300"/>
                </a:solidFill>
              </a:rPr>
              <a:t>Дефрагментация </a:t>
            </a:r>
            <a:r>
              <a:rPr lang="ru-RU" sz="2000" b="1"/>
              <a:t>– процесс упорядочивания файлов, так, что бы они лежали без пропусков</a:t>
            </a:r>
          </a:p>
        </p:txBody>
      </p:sp>
      <p:graphicFrame>
        <p:nvGraphicFramePr>
          <p:cNvPr id="20293" name="Group 837"/>
          <p:cNvGraphicFramePr>
            <a:graphicFrameLocks noGrp="1"/>
          </p:cNvGraphicFramePr>
          <p:nvPr/>
        </p:nvGraphicFramePr>
        <p:xfrm>
          <a:off x="1692275" y="3644900"/>
          <a:ext cx="6096000" cy="975360"/>
        </p:xfrm>
        <a:graphic>
          <a:graphicData uri="http://schemas.openxmlformats.org/drawingml/2006/table">
            <a:tbl>
              <a:tblPr/>
              <a:tblGrid>
                <a:gridCol w="244475"/>
                <a:gridCol w="242888"/>
                <a:gridCol w="244475"/>
                <a:gridCol w="242887"/>
                <a:gridCol w="244475"/>
                <a:gridCol w="244475"/>
                <a:gridCol w="242888"/>
                <a:gridCol w="244475"/>
                <a:gridCol w="242887"/>
                <a:gridCol w="244475"/>
                <a:gridCol w="244475"/>
                <a:gridCol w="242888"/>
                <a:gridCol w="244475"/>
                <a:gridCol w="242887"/>
                <a:gridCol w="244475"/>
                <a:gridCol w="244475"/>
                <a:gridCol w="242888"/>
                <a:gridCol w="244475"/>
                <a:gridCol w="242887"/>
                <a:gridCol w="244475"/>
                <a:gridCol w="244475"/>
                <a:gridCol w="242888"/>
                <a:gridCol w="244475"/>
                <a:gridCol w="242887"/>
                <a:gridCol w="244475"/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0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91" grpId="0"/>
      <p:bldP spid="2029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b="1">
                <a:solidFill>
                  <a:schemeClr val="bg1"/>
                </a:solidFill>
              </a:rPr>
              <a:t>Файловая система                                                                                                        22</a:t>
            </a:r>
          </a:p>
        </p:txBody>
      </p:sp>
      <p:pic>
        <p:nvPicPr>
          <p:cNvPr id="24579" name="Picture 402" descr="dfrgu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50"/>
            <a:ext cx="3306763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075" name="Picture 403" descr="1237329340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981075"/>
            <a:ext cx="614362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076" name="Picture 404" descr="registry2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1412875"/>
            <a:ext cx="64770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077" name="Picture 405" descr="oodefrv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0" y="1700213"/>
            <a:ext cx="6192838" cy="476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079" name="Picture 407" descr="scre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2133600"/>
            <a:ext cx="685800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408"/>
          <p:cNvSpPr txBox="1">
            <a:spLocks noChangeArrowheads="1"/>
          </p:cNvSpPr>
          <p:nvPr/>
        </p:nvSpPr>
        <p:spPr bwMode="auto">
          <a:xfrm>
            <a:off x="1444625" y="333375"/>
            <a:ext cx="6784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Так различные программы показывают дефрагментацию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b="1">
                <a:solidFill>
                  <a:schemeClr val="bg1"/>
                </a:solidFill>
              </a:rPr>
              <a:t>Файловая система                                                                                                        23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841500" y="549275"/>
            <a:ext cx="5121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Пусть мы создали файл размером 11 байт.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11188" y="1052513"/>
            <a:ext cx="8281987" cy="7016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1">
                <a:solidFill>
                  <a:srgbClr val="FF3300"/>
                </a:solidFill>
              </a:rPr>
              <a:t>FAT16</a:t>
            </a:r>
          </a:p>
          <a:p>
            <a:pPr algn="l"/>
            <a:r>
              <a:rPr lang="ru-RU" sz="2000" b="1"/>
              <a:t>Файл будет занимать 32 Кбайт, т.к. размер кластера 32 Кбайт</a:t>
            </a: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11188" y="2060575"/>
            <a:ext cx="8281987" cy="7016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1">
                <a:solidFill>
                  <a:srgbClr val="FF3300"/>
                </a:solidFill>
              </a:rPr>
              <a:t>FAT</a:t>
            </a:r>
            <a:r>
              <a:rPr lang="ru-RU" sz="2000" b="1">
                <a:solidFill>
                  <a:srgbClr val="FF3300"/>
                </a:solidFill>
              </a:rPr>
              <a:t>32 или </a:t>
            </a:r>
            <a:r>
              <a:rPr lang="en-US" sz="2000" b="1">
                <a:solidFill>
                  <a:srgbClr val="FF3300"/>
                </a:solidFill>
              </a:rPr>
              <a:t>NTFS</a:t>
            </a:r>
          </a:p>
          <a:p>
            <a:pPr algn="l"/>
            <a:r>
              <a:rPr lang="ru-RU" sz="2000" b="1"/>
              <a:t>Файл будет занимать </a:t>
            </a:r>
            <a:r>
              <a:rPr lang="en-US" sz="2000" b="1"/>
              <a:t>4</a:t>
            </a:r>
            <a:r>
              <a:rPr lang="ru-RU" sz="2000" b="1"/>
              <a:t> Кбайт, т.к. размер кластера </a:t>
            </a:r>
            <a:r>
              <a:rPr lang="en-US" sz="2000" b="1"/>
              <a:t>4</a:t>
            </a:r>
            <a:r>
              <a:rPr lang="ru-RU" sz="2000" b="1"/>
              <a:t> Кбайт</a:t>
            </a:r>
          </a:p>
        </p:txBody>
      </p:sp>
      <p:sp>
        <p:nvSpPr>
          <p:cNvPr id="25606" name="Rectangle 7"/>
          <p:cNvSpPr>
            <a:spLocks noChangeArrowheads="1"/>
          </p:cNvSpPr>
          <p:nvPr/>
        </p:nvSpPr>
        <p:spPr bwMode="auto">
          <a:xfrm>
            <a:off x="1403350" y="3789363"/>
            <a:ext cx="6624638" cy="647700"/>
          </a:xfrm>
          <a:prstGeom prst="rect">
            <a:avLst/>
          </a:prstGeom>
          <a:solidFill>
            <a:srgbClr val="C0C0C0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1403350" y="3789363"/>
            <a:ext cx="215900" cy="6477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>
            <a:off x="5795963" y="4724400"/>
            <a:ext cx="2592387" cy="720725"/>
          </a:xfrm>
          <a:prstGeom prst="wedgeRoundRectCallout">
            <a:avLst>
              <a:gd name="adj1" fmla="val -117727"/>
              <a:gd name="adj2" fmla="val -146037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b="1"/>
              <a:t>Не используемое пространство</a:t>
            </a:r>
          </a:p>
          <a:p>
            <a:endParaRPr lang="ru-RU" b="1"/>
          </a:p>
        </p:txBody>
      </p:sp>
      <p:sp>
        <p:nvSpPr>
          <p:cNvPr id="25612" name="AutoShape 12"/>
          <p:cNvSpPr>
            <a:spLocks noChangeArrowheads="1"/>
          </p:cNvSpPr>
          <p:nvPr/>
        </p:nvSpPr>
        <p:spPr bwMode="auto">
          <a:xfrm>
            <a:off x="755650" y="5084763"/>
            <a:ext cx="2016125" cy="431800"/>
          </a:xfrm>
          <a:prstGeom prst="wedgeRoundRectCallout">
            <a:avLst>
              <a:gd name="adj1" fmla="val -11259"/>
              <a:gd name="adj2" fmla="val -240440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b="1">
                <a:solidFill>
                  <a:srgbClr val="0000FF"/>
                </a:solidFill>
              </a:rPr>
              <a:t>Файл 11 байт</a:t>
            </a:r>
          </a:p>
          <a:p>
            <a:endParaRPr lang="ru-RU" b="1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420688" y="5876925"/>
            <a:ext cx="8616950" cy="5191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</a:rPr>
              <a:t>Маленький файл занимает кластер полностью</a:t>
            </a:r>
            <a:r>
              <a:rPr lang="ru-RU" sz="2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8027988" y="3789363"/>
            <a:ext cx="1116012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3789363"/>
            <a:ext cx="1403350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17"/>
          <p:cNvSpPr>
            <a:spLocks noChangeArrowheads="1"/>
          </p:cNvSpPr>
          <p:nvPr/>
        </p:nvSpPr>
        <p:spPr bwMode="auto">
          <a:xfrm>
            <a:off x="5651500" y="2852738"/>
            <a:ext cx="2016125" cy="720725"/>
          </a:xfrm>
          <a:prstGeom prst="wedgeRoundRectCallout">
            <a:avLst>
              <a:gd name="adj1" fmla="val -125671"/>
              <a:gd name="adj2" fmla="val 78194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b="1"/>
              <a:t>Кластер – </a:t>
            </a:r>
          </a:p>
          <a:p>
            <a:r>
              <a:rPr lang="en-US" b="1"/>
              <a:t>4 </a:t>
            </a:r>
            <a:r>
              <a:rPr lang="ru-RU" b="1"/>
              <a:t>Кбайт</a:t>
            </a:r>
          </a:p>
          <a:p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 animBg="1"/>
      <p:bldP spid="25611" grpId="0" animBg="1"/>
      <p:bldP spid="25612" grpId="0" animBg="1"/>
      <p:bldP spid="256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b="1">
                <a:solidFill>
                  <a:schemeClr val="bg1"/>
                </a:solidFill>
              </a:rPr>
              <a:t>Файловая система.                                                                                                      24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79388" y="333375"/>
            <a:ext cx="6337300" cy="28352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rgbClr val="FF3300"/>
                </a:solidFill>
              </a:rPr>
              <a:t>FAT 16</a:t>
            </a:r>
          </a:p>
          <a:p>
            <a:pPr algn="l"/>
            <a:r>
              <a:rPr lang="en-US" b="1">
                <a:solidFill>
                  <a:srgbClr val="0000FF"/>
                </a:solidFill>
              </a:rPr>
              <a:t>16 </a:t>
            </a:r>
            <a:r>
              <a:rPr lang="ru-RU" b="1">
                <a:solidFill>
                  <a:srgbClr val="0000FF"/>
                </a:solidFill>
              </a:rPr>
              <a:t>бит для хранения адреса кластера.</a:t>
            </a:r>
          </a:p>
          <a:p>
            <a:pPr algn="l"/>
            <a:r>
              <a:rPr lang="ru-RU" b="1">
                <a:solidFill>
                  <a:srgbClr val="0000FF"/>
                </a:solidFill>
              </a:rPr>
              <a:t>2</a:t>
            </a:r>
            <a:r>
              <a:rPr lang="ru-RU" b="1" baseline="30000">
                <a:solidFill>
                  <a:srgbClr val="0000FF"/>
                </a:solidFill>
              </a:rPr>
              <a:t>16</a:t>
            </a:r>
            <a:r>
              <a:rPr lang="ru-RU" b="1">
                <a:solidFill>
                  <a:srgbClr val="0000FF"/>
                </a:solidFill>
              </a:rPr>
              <a:t> = 65536 кластеров.</a:t>
            </a:r>
          </a:p>
          <a:p>
            <a:pPr algn="l"/>
            <a:r>
              <a:rPr lang="ru-RU" b="1">
                <a:solidFill>
                  <a:srgbClr val="0000FF"/>
                </a:solidFill>
              </a:rPr>
              <a:t>1 кластер = 64 килобайта</a:t>
            </a:r>
          </a:p>
          <a:p>
            <a:pPr algn="l"/>
            <a:r>
              <a:rPr lang="ru-RU" b="1">
                <a:solidFill>
                  <a:srgbClr val="0000FF"/>
                </a:solidFill>
              </a:rPr>
              <a:t>64 Кбайт * 65536 = 4194304 Кбайт =4096 Мбайт = 4 Гбайт</a:t>
            </a:r>
          </a:p>
          <a:p>
            <a:pPr algn="l"/>
            <a:r>
              <a:rPr lang="ru-RU" sz="2400" b="1">
                <a:solidFill>
                  <a:srgbClr val="FF3300"/>
                </a:solidFill>
              </a:rPr>
              <a:t>4 Гбайт – максимальный размер диска поддерживаемой файловой системой</a:t>
            </a:r>
          </a:p>
          <a:p>
            <a:pPr algn="l"/>
            <a:r>
              <a:rPr lang="en-US" sz="2400" b="1">
                <a:solidFill>
                  <a:srgbClr val="FF3300"/>
                </a:solidFill>
              </a:rPr>
              <a:t>FAT 16</a:t>
            </a:r>
            <a:endParaRPr lang="ru-RU" sz="2400" b="1">
              <a:solidFill>
                <a:srgbClr val="FF3300"/>
              </a:solidFill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79388" y="3284538"/>
            <a:ext cx="6337300" cy="28352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rgbClr val="FF3300"/>
                </a:solidFill>
              </a:rPr>
              <a:t>FAT </a:t>
            </a:r>
            <a:r>
              <a:rPr lang="ru-RU" b="1">
                <a:solidFill>
                  <a:srgbClr val="FF3300"/>
                </a:solidFill>
              </a:rPr>
              <a:t>32</a:t>
            </a:r>
            <a:endParaRPr lang="en-US" b="1">
              <a:solidFill>
                <a:srgbClr val="FF3300"/>
              </a:solidFill>
            </a:endParaRPr>
          </a:p>
          <a:p>
            <a:pPr algn="l"/>
            <a:r>
              <a:rPr lang="ru-RU" b="1">
                <a:solidFill>
                  <a:srgbClr val="0000FF"/>
                </a:solidFill>
              </a:rPr>
              <a:t>32</a:t>
            </a:r>
            <a:r>
              <a:rPr lang="en-US" b="1">
                <a:solidFill>
                  <a:srgbClr val="0000FF"/>
                </a:solidFill>
              </a:rPr>
              <a:t> </a:t>
            </a:r>
            <a:r>
              <a:rPr lang="ru-RU" b="1">
                <a:solidFill>
                  <a:srgbClr val="0000FF"/>
                </a:solidFill>
              </a:rPr>
              <a:t>бита для хранения адреса кластера.</a:t>
            </a:r>
          </a:p>
          <a:p>
            <a:pPr algn="l"/>
            <a:r>
              <a:rPr lang="ru-RU" b="1">
                <a:solidFill>
                  <a:srgbClr val="0000FF"/>
                </a:solidFill>
              </a:rPr>
              <a:t>2</a:t>
            </a:r>
            <a:r>
              <a:rPr lang="ru-RU" b="1" baseline="30000">
                <a:solidFill>
                  <a:srgbClr val="0000FF"/>
                </a:solidFill>
              </a:rPr>
              <a:t>32</a:t>
            </a:r>
            <a:r>
              <a:rPr lang="ru-RU" b="1">
                <a:solidFill>
                  <a:srgbClr val="0000FF"/>
                </a:solidFill>
              </a:rPr>
              <a:t> = 4 294 967 296 кластеров.</a:t>
            </a:r>
          </a:p>
          <a:p>
            <a:pPr algn="l"/>
            <a:r>
              <a:rPr lang="ru-RU" b="1">
                <a:solidFill>
                  <a:srgbClr val="0000FF"/>
                </a:solidFill>
              </a:rPr>
              <a:t>1 кластер = 4 килобайта</a:t>
            </a:r>
          </a:p>
          <a:p>
            <a:pPr algn="l"/>
            <a:r>
              <a:rPr lang="ru-RU" b="1">
                <a:solidFill>
                  <a:srgbClr val="0000FF"/>
                </a:solidFill>
              </a:rPr>
              <a:t>4 Кбайт * 4 294 967 296 = 17 179 869 184 Кбайт = 16 777 216 Мбайт = 16 384 Гбайт 16 Тбайт</a:t>
            </a:r>
          </a:p>
          <a:p>
            <a:pPr algn="l"/>
            <a:r>
              <a:rPr lang="ru-RU" sz="2400" b="1">
                <a:solidFill>
                  <a:srgbClr val="FF3300"/>
                </a:solidFill>
              </a:rPr>
              <a:t>16 Тбайт - максимальный размер диска поддерживаемой файловой системой </a:t>
            </a:r>
            <a:r>
              <a:rPr lang="en-US" sz="2400" b="1">
                <a:solidFill>
                  <a:srgbClr val="FF3300"/>
                </a:solidFill>
              </a:rPr>
              <a:t>FAT </a:t>
            </a:r>
            <a:r>
              <a:rPr lang="ru-RU" sz="2400" b="1">
                <a:solidFill>
                  <a:srgbClr val="FF3300"/>
                </a:solidFill>
              </a:rPr>
              <a:t>32</a:t>
            </a:r>
            <a:endParaRPr lang="ru-RU" sz="2400">
              <a:solidFill>
                <a:srgbClr val="FF3300"/>
              </a:solidFill>
            </a:endParaRPr>
          </a:p>
        </p:txBody>
      </p:sp>
      <p:sp>
        <p:nvSpPr>
          <p:cNvPr id="26629" name="Rectangle 12"/>
          <p:cNvSpPr>
            <a:spLocks noChangeArrowheads="1"/>
          </p:cNvSpPr>
          <p:nvPr/>
        </p:nvSpPr>
        <p:spPr bwMode="auto">
          <a:xfrm>
            <a:off x="6732588" y="5300663"/>
            <a:ext cx="719137" cy="730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7524750" y="620713"/>
            <a:ext cx="719138" cy="475297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1" name="Text Box 14"/>
          <p:cNvSpPr txBox="1">
            <a:spLocks noChangeArrowheads="1"/>
          </p:cNvSpPr>
          <p:nvPr/>
        </p:nvSpPr>
        <p:spPr bwMode="auto">
          <a:xfrm>
            <a:off x="6659563" y="5445125"/>
            <a:ext cx="88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FAT16</a:t>
            </a:r>
            <a:endParaRPr lang="ru-RU" b="1">
              <a:solidFill>
                <a:srgbClr val="FF3300"/>
              </a:solidFill>
            </a:endParaRPr>
          </a:p>
        </p:txBody>
      </p:sp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6588125" y="4797425"/>
            <a:ext cx="151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4 Гигабайта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7019925" y="333375"/>
            <a:ext cx="155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16 Терабайт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7451725" y="5445125"/>
            <a:ext cx="88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FAT32</a:t>
            </a:r>
            <a:endParaRPr lang="ru-RU" b="1">
              <a:solidFill>
                <a:srgbClr val="FF3300"/>
              </a:solidFill>
            </a:endParaRPr>
          </a:p>
        </p:txBody>
      </p:sp>
      <p:sp>
        <p:nvSpPr>
          <p:cNvPr id="26635" name="Text Box 16"/>
          <p:cNvSpPr txBox="1">
            <a:spLocks noChangeArrowheads="1"/>
          </p:cNvSpPr>
          <p:nvPr/>
        </p:nvSpPr>
        <p:spPr bwMode="auto">
          <a:xfrm>
            <a:off x="6732588" y="5805488"/>
            <a:ext cx="1665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00FF"/>
                </a:solidFill>
                <a:latin typeface="Times New Roman" pitchFamily="18" charset="0"/>
              </a:rPr>
              <a:t>Объем диска</a:t>
            </a:r>
          </a:p>
        </p:txBody>
      </p:sp>
      <p:sp>
        <p:nvSpPr>
          <p:cNvPr id="26636" name="Rectangle 17"/>
          <p:cNvSpPr>
            <a:spLocks noChangeArrowheads="1"/>
          </p:cNvSpPr>
          <p:nvPr/>
        </p:nvSpPr>
        <p:spPr bwMode="auto">
          <a:xfrm>
            <a:off x="6588125" y="333375"/>
            <a:ext cx="1944688" cy="5543550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17" grpId="0" animBg="1"/>
      <p:bldP spid="21515" grpId="0"/>
      <p:bldP spid="215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b="1">
                <a:solidFill>
                  <a:schemeClr val="bg1"/>
                </a:solidFill>
              </a:rPr>
              <a:t>Файловая система                                                                                                        25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39750" y="333375"/>
            <a:ext cx="7312025" cy="4889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l"/>
            <a:r>
              <a:rPr lang="ru-RU" sz="2600" b="1">
                <a:solidFill>
                  <a:srgbClr val="0000FF"/>
                </a:solidFill>
              </a:rPr>
              <a:t>Маска</a:t>
            </a:r>
            <a:r>
              <a:rPr lang="ru-RU" sz="2600">
                <a:solidFill>
                  <a:srgbClr val="0000FF"/>
                </a:solidFill>
              </a:rPr>
              <a:t> </a:t>
            </a:r>
            <a:r>
              <a:rPr lang="ru-RU" sz="2600"/>
              <a:t>– это обозначение для группы файлов.</a:t>
            </a:r>
            <a:endParaRPr lang="ru-RU" sz="2600">
              <a:solidFill>
                <a:schemeClr val="accent2"/>
              </a:solidFill>
            </a:endParaRP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0" y="2060575"/>
            <a:ext cx="8785225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200" b="1">
                <a:solidFill>
                  <a:srgbClr val="0000FF"/>
                </a:solidFill>
                <a:latin typeface="Times New Roman" pitchFamily="18" charset="0"/>
              </a:rPr>
              <a:t>При создании маски используют:</a:t>
            </a:r>
          </a:p>
          <a:p>
            <a:pPr algn="l"/>
            <a:r>
              <a:rPr lang="ru-RU" sz="3400" b="1">
                <a:solidFill>
                  <a:srgbClr val="FF3300"/>
                </a:solidFill>
                <a:latin typeface="Courier New" pitchFamily="49" charset="0"/>
              </a:rPr>
              <a:t>*</a:t>
            </a:r>
            <a:r>
              <a:rPr lang="ru-RU" sz="2600">
                <a:solidFill>
                  <a:schemeClr val="accent2"/>
                </a:solidFill>
              </a:rPr>
              <a:t> </a:t>
            </a:r>
            <a:r>
              <a:rPr lang="ru-RU" sz="2200"/>
              <a:t>– любое количество любых символов, в том числе и не одного</a:t>
            </a:r>
          </a:p>
          <a:p>
            <a:pPr algn="l"/>
            <a:r>
              <a:rPr lang="en-US" sz="3400" b="1">
                <a:solidFill>
                  <a:srgbClr val="FF3300"/>
                </a:solidFill>
                <a:latin typeface="Courier New" pitchFamily="49" charset="0"/>
              </a:rPr>
              <a:t>?</a:t>
            </a:r>
            <a:r>
              <a:rPr lang="en-US" sz="2600"/>
              <a:t> </a:t>
            </a:r>
            <a:r>
              <a:rPr lang="en-US" sz="2200"/>
              <a:t>– </a:t>
            </a:r>
            <a:r>
              <a:rPr lang="ru-RU" sz="2200"/>
              <a:t>один любой символ, обязательно есть.</a:t>
            </a:r>
          </a:p>
        </p:txBody>
      </p:sp>
      <p:sp>
        <p:nvSpPr>
          <p:cNvPr id="27653" name="Rectangle 113"/>
          <p:cNvSpPr>
            <a:spLocks noChangeArrowheads="1"/>
          </p:cNvSpPr>
          <p:nvPr/>
        </p:nvSpPr>
        <p:spPr bwMode="auto">
          <a:xfrm>
            <a:off x="250825" y="908050"/>
            <a:ext cx="8642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400"/>
              <a:t>Обычно маски используются для поиска или фильтрации данных. Чаще всего - файлов. </a:t>
            </a:r>
          </a:p>
        </p:txBody>
      </p:sp>
      <p:pic>
        <p:nvPicPr>
          <p:cNvPr id="13426" name="Picture 1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652963"/>
            <a:ext cx="6481762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7" name="Picture 1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1700213"/>
            <a:ext cx="24590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28" name="AutoShape 116"/>
          <p:cNvSpPr>
            <a:spLocks noChangeArrowheads="1"/>
          </p:cNvSpPr>
          <p:nvPr/>
        </p:nvSpPr>
        <p:spPr bwMode="auto">
          <a:xfrm>
            <a:off x="1763713" y="3644900"/>
            <a:ext cx="3817937" cy="692150"/>
          </a:xfrm>
          <a:prstGeom prst="wedgeRoundRectCallout">
            <a:avLst>
              <a:gd name="adj1" fmla="val -62472"/>
              <a:gd name="adj2" fmla="val 99542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400">
                <a:solidFill>
                  <a:srgbClr val="0000FF"/>
                </a:solidFill>
              </a:rPr>
              <a:t>Работаем с консолью.</a:t>
            </a:r>
          </a:p>
        </p:txBody>
      </p:sp>
      <p:sp>
        <p:nvSpPr>
          <p:cNvPr id="13429" name="AutoShape 117"/>
          <p:cNvSpPr>
            <a:spLocks noChangeArrowheads="1"/>
          </p:cNvSpPr>
          <p:nvPr/>
        </p:nvSpPr>
        <p:spPr bwMode="auto">
          <a:xfrm>
            <a:off x="1908175" y="2492375"/>
            <a:ext cx="3817938" cy="1008063"/>
          </a:xfrm>
          <a:prstGeom prst="wedgeRoundRectCallout">
            <a:avLst>
              <a:gd name="adj1" fmla="val 72037"/>
              <a:gd name="adj2" fmla="val 24329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400">
                <a:solidFill>
                  <a:srgbClr val="0000FF"/>
                </a:solidFill>
              </a:rPr>
              <a:t>Ищем файлы средствами </a:t>
            </a:r>
            <a:r>
              <a:rPr lang="en-US" sz="2400">
                <a:solidFill>
                  <a:srgbClr val="0000FF"/>
                </a:solidFill>
              </a:rPr>
              <a:t>Windows</a:t>
            </a:r>
            <a:endParaRPr lang="ru-RU" sz="24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28" grpId="0" animBg="1"/>
      <p:bldP spid="134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b="1">
                <a:solidFill>
                  <a:schemeClr val="bg1"/>
                </a:solidFill>
              </a:rPr>
              <a:t>Файловая система                                                                                                        26</a:t>
            </a:r>
          </a:p>
        </p:txBody>
      </p:sp>
      <p:graphicFrame>
        <p:nvGraphicFramePr>
          <p:cNvPr id="16416" name="Group 32"/>
          <p:cNvGraphicFramePr>
            <a:graphicFrameLocks noGrp="1"/>
          </p:cNvGraphicFramePr>
          <p:nvPr/>
        </p:nvGraphicFramePr>
        <p:xfrm>
          <a:off x="250825" y="1052513"/>
          <a:ext cx="8569325" cy="5029200"/>
        </p:xfrm>
        <a:graphic>
          <a:graphicData uri="http://schemas.openxmlformats.org/drawingml/2006/table">
            <a:tbl>
              <a:tblPr/>
              <a:tblGrid>
                <a:gridCol w="7253288"/>
                <a:gridCol w="1316037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Все файлы начинающиеся на букву А.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urier New" pitchFamily="49" charset="0"/>
                        </a:rPr>
                        <a:t>А*.*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Все файлы заканчивающиеся на букву А.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urier New" pitchFamily="49" charset="0"/>
                        </a:rPr>
                        <a:t>*А.*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Все файлы  с расширением имени     начинающимся на букву А.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urier New" pitchFamily="49" charset="0"/>
                        </a:rPr>
                        <a:t>*.А*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Все файлы у которых на втором месте в имени стоит буква 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urier New" pitchFamily="49" charset="0"/>
                        </a:rPr>
                        <a:t>?А*.*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Все файлы у которых расширение имени состоит из одной буквы а имя начинается на букву  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urier New" pitchFamily="49" charset="0"/>
                        </a:rPr>
                        <a:t>В*.?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Все файлы у которых имя состоит из четырех букв, причем вторая В а третья С.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urier New" pitchFamily="49" charset="0"/>
                        </a:rPr>
                        <a:t>?ВС?.*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Все файлы у которых в расширении имени две буквы причем вторая 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urier New" pitchFamily="49" charset="0"/>
                        </a:rPr>
                        <a:t>*.?А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3635375" y="476250"/>
            <a:ext cx="1338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b="1">
                <a:solidFill>
                  <a:schemeClr val="accent2"/>
                </a:solidFill>
              </a:rPr>
              <a:t>Примеры: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b="1">
                <a:solidFill>
                  <a:schemeClr val="bg1"/>
                </a:solidFill>
              </a:rPr>
              <a:t>Файловая система                                                                                                        27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484438" y="476250"/>
            <a:ext cx="4214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b="1">
                <a:solidFill>
                  <a:schemeClr val="accent2"/>
                </a:solidFill>
              </a:rPr>
              <a:t>Задание. Составьте маску файлов:</a:t>
            </a:r>
          </a:p>
        </p:txBody>
      </p:sp>
      <p:graphicFrame>
        <p:nvGraphicFramePr>
          <p:cNvPr id="17454" name="Group 46"/>
          <p:cNvGraphicFramePr>
            <a:graphicFrameLocks noGrp="1"/>
          </p:cNvGraphicFramePr>
          <p:nvPr/>
        </p:nvGraphicFramePr>
        <p:xfrm>
          <a:off x="250825" y="1052513"/>
          <a:ext cx="8569325" cy="5610225"/>
        </p:xfrm>
        <a:graphic>
          <a:graphicData uri="http://schemas.openxmlformats.org/drawingml/2006/table">
            <a:tbl>
              <a:tblPr/>
              <a:tblGrid>
                <a:gridCol w="7253288"/>
                <a:gridCol w="1316037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 Все файлы, любое имя и тип.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urier New" pitchFamily="49" charset="0"/>
                        </a:rPr>
                        <a:t>*.*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 Все файлы с расширением имени .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EXE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urier New" pitchFamily="49" charset="0"/>
                        </a:rPr>
                        <a:t>*.EXE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 Все файлы  с расширением имени   заканчивающимся  на букву А.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urier New" pitchFamily="49" charset="0"/>
                        </a:rPr>
                        <a:t>*.*A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 Все файлы у которых в имени три буквы, причем последняя 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urier New" pitchFamily="49" charset="0"/>
                        </a:rPr>
                        <a:t>??C.*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 Все фалы у которых расширение имени состоит из одной буквы а имя состоит из трех букв.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urier New" pitchFamily="49" charset="0"/>
                        </a:rPr>
                        <a:t>???.?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 Все файлы у которых имя заканчивается на А, а расширение начинается на С.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urier New" pitchFamily="49" charset="0"/>
                        </a:rPr>
                        <a:t>*A.C*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 Все файлы у которых в расширении имени три буквы причем первая В, а имя начинается на 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urier New" pitchFamily="49" charset="0"/>
                        </a:rPr>
                        <a:t>C*.B??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 Все файлы у которых в имени есть буква 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urier New" pitchFamily="49" charset="0"/>
                        </a:rPr>
                        <a:t>*М*.*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7455" name="Rectangle 47"/>
          <p:cNvSpPr>
            <a:spLocks noChangeArrowheads="1"/>
          </p:cNvSpPr>
          <p:nvPr/>
        </p:nvSpPr>
        <p:spPr bwMode="auto">
          <a:xfrm>
            <a:off x="7524750" y="1052513"/>
            <a:ext cx="1295400" cy="431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56" name="Rectangle 48"/>
          <p:cNvSpPr>
            <a:spLocks noChangeArrowheads="1"/>
          </p:cNvSpPr>
          <p:nvPr/>
        </p:nvSpPr>
        <p:spPr bwMode="auto">
          <a:xfrm>
            <a:off x="7524750" y="1484313"/>
            <a:ext cx="1295400" cy="5048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57" name="Rectangle 49"/>
          <p:cNvSpPr>
            <a:spLocks noChangeArrowheads="1"/>
          </p:cNvSpPr>
          <p:nvPr/>
        </p:nvSpPr>
        <p:spPr bwMode="auto">
          <a:xfrm>
            <a:off x="7524750" y="1989138"/>
            <a:ext cx="1295400" cy="7921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58" name="Rectangle 50"/>
          <p:cNvSpPr>
            <a:spLocks noChangeArrowheads="1"/>
          </p:cNvSpPr>
          <p:nvPr/>
        </p:nvSpPr>
        <p:spPr bwMode="auto">
          <a:xfrm>
            <a:off x="7524750" y="2781300"/>
            <a:ext cx="1295400" cy="863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59" name="Rectangle 51"/>
          <p:cNvSpPr>
            <a:spLocks noChangeArrowheads="1"/>
          </p:cNvSpPr>
          <p:nvPr/>
        </p:nvSpPr>
        <p:spPr bwMode="auto">
          <a:xfrm>
            <a:off x="7524750" y="3644900"/>
            <a:ext cx="1295400" cy="7921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60" name="Rectangle 52"/>
          <p:cNvSpPr>
            <a:spLocks noChangeArrowheads="1"/>
          </p:cNvSpPr>
          <p:nvPr/>
        </p:nvSpPr>
        <p:spPr bwMode="auto">
          <a:xfrm>
            <a:off x="7524750" y="4437063"/>
            <a:ext cx="1295400" cy="7921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61" name="Rectangle 53"/>
          <p:cNvSpPr>
            <a:spLocks noChangeArrowheads="1"/>
          </p:cNvSpPr>
          <p:nvPr/>
        </p:nvSpPr>
        <p:spPr bwMode="auto">
          <a:xfrm>
            <a:off x="7524750" y="5229225"/>
            <a:ext cx="1295400" cy="863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62" name="Rectangle 54"/>
          <p:cNvSpPr>
            <a:spLocks noChangeArrowheads="1"/>
          </p:cNvSpPr>
          <p:nvPr/>
        </p:nvSpPr>
        <p:spPr bwMode="auto">
          <a:xfrm>
            <a:off x="7524750" y="6092825"/>
            <a:ext cx="1295400" cy="5048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7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7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7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7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7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7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7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7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5" grpId="0" animBg="1"/>
      <p:bldP spid="17456" grpId="0" animBg="1"/>
      <p:bldP spid="17457" grpId="0" animBg="1"/>
      <p:bldP spid="17458" grpId="0" animBg="1"/>
      <p:bldP spid="17459" grpId="0" animBg="1"/>
      <p:bldP spid="17460" grpId="0" animBg="1"/>
      <p:bldP spid="17461" grpId="0" animBg="1"/>
      <p:bldP spid="174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179388" y="476250"/>
            <a:ext cx="871378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3200" b="1">
                <a:solidFill>
                  <a:srgbClr val="0000FF"/>
                </a:solidFill>
                <a:latin typeface="Times New Roman" pitchFamily="18" charset="0"/>
              </a:rPr>
              <a:t>Файловая система</a:t>
            </a:r>
            <a:r>
              <a:rPr lang="ru-RU" sz="3200" b="1">
                <a:latin typeface="Times New Roman" pitchFamily="18" charset="0"/>
              </a:rPr>
              <a:t> определяет формат содержимого и физического хранения информации, которую принято группировать в виде </a:t>
            </a:r>
            <a:r>
              <a:rPr lang="ru-RU" sz="3200" b="1">
                <a:solidFill>
                  <a:srgbClr val="FF3300"/>
                </a:solidFill>
                <a:latin typeface="Times New Roman" pitchFamily="18" charset="0"/>
              </a:rPr>
              <a:t>файлов.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b="1">
                <a:solidFill>
                  <a:schemeClr val="bg1"/>
                </a:solidFill>
              </a:rPr>
              <a:t>Файловая система.                                                                                                        2</a:t>
            </a:r>
          </a:p>
        </p:txBody>
      </p:sp>
      <p:sp>
        <p:nvSpPr>
          <p:cNvPr id="4100" name="Rectangle 8"/>
          <p:cNvSpPr>
            <a:spLocks noChangeArrowheads="1"/>
          </p:cNvSpPr>
          <p:nvPr/>
        </p:nvSpPr>
        <p:spPr bwMode="auto">
          <a:xfrm>
            <a:off x="250825" y="3068638"/>
            <a:ext cx="8569325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Журналируемая файловая система</a:t>
            </a:r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ведёт постоянный учёт всех операций записи на диск (журнал, лог). Благодаря этому после сбоя файловая система </a:t>
            </a:r>
            <a:r>
              <a:rPr lang="ru-RU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всегда</a:t>
            </a:r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автоматически возвращается в рабочее состояние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b="1">
                <a:solidFill>
                  <a:schemeClr val="bg1"/>
                </a:solidFill>
              </a:rPr>
              <a:t>Файловая система                                                                                                         3</a:t>
            </a:r>
          </a:p>
        </p:txBody>
      </p:sp>
      <p:pic>
        <p:nvPicPr>
          <p:cNvPr id="5123" name="Picture 3" descr="244339415-56483-215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76250"/>
            <a:ext cx="22336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555875" y="549275"/>
            <a:ext cx="5832475" cy="91598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FAT12/ FAT16 / FAT32 –</a:t>
            </a:r>
            <a:r>
              <a:rPr lang="en-US" b="1"/>
              <a:t> </a:t>
            </a:r>
            <a:r>
              <a:rPr lang="ru-RU" b="1"/>
              <a:t>нежурналируемые файловые системы от кампании </a:t>
            </a:r>
            <a:r>
              <a:rPr lang="en-US" b="1"/>
              <a:t>Microsoft (</a:t>
            </a:r>
            <a:r>
              <a:rPr lang="ru-RU" b="1"/>
              <a:t>Операционные системы </a:t>
            </a:r>
            <a:r>
              <a:rPr lang="en-US" b="1"/>
              <a:t>Windows</a:t>
            </a:r>
            <a:r>
              <a:rPr lang="ru-RU" b="1"/>
              <a:t> 98 – 2000)</a:t>
            </a:r>
            <a:r>
              <a:rPr lang="en-US" b="1"/>
              <a:t> </a:t>
            </a:r>
            <a:endParaRPr lang="ru-RU" b="1"/>
          </a:p>
        </p:txBody>
      </p:sp>
      <p:pic>
        <p:nvPicPr>
          <p:cNvPr id="22535" name="Picture 7" descr="d88404b162ed4bc19bf5116c3da480a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700213"/>
            <a:ext cx="2881312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323850" y="2781300"/>
            <a:ext cx="5653088" cy="91598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NTFS  – </a:t>
            </a:r>
            <a:r>
              <a:rPr lang="ru-RU" b="1" dirty="0" err="1"/>
              <a:t>журналируемая</a:t>
            </a:r>
            <a:r>
              <a:rPr lang="ru-RU" b="1" dirty="0"/>
              <a:t> файловая система от кампании </a:t>
            </a:r>
            <a:r>
              <a:rPr lang="en-US" b="1" dirty="0"/>
              <a:t>Microsoft (</a:t>
            </a:r>
            <a:r>
              <a:rPr lang="ru-RU" b="1" dirty="0"/>
              <a:t>Операционные системы </a:t>
            </a:r>
            <a:r>
              <a:rPr lang="en-US" b="1" dirty="0"/>
              <a:t>Windows</a:t>
            </a:r>
            <a:r>
              <a:rPr lang="ru-RU" b="1" dirty="0"/>
              <a:t> </a:t>
            </a:r>
            <a:r>
              <a:rPr lang="en-US" b="1" dirty="0"/>
              <a:t>XP</a:t>
            </a:r>
            <a:r>
              <a:rPr lang="ru-RU" b="1" dirty="0"/>
              <a:t> и выше)</a:t>
            </a:r>
            <a:r>
              <a:rPr lang="en-US" b="1" dirty="0"/>
              <a:t> </a:t>
            </a:r>
            <a:endParaRPr lang="ru-RU" b="1" dirty="0"/>
          </a:p>
        </p:txBody>
      </p:sp>
      <p:pic>
        <p:nvPicPr>
          <p:cNvPr id="22538" name="Picture 10" descr="screenshot2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005263"/>
            <a:ext cx="345598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3924300" y="4724400"/>
            <a:ext cx="5140325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ru-RU" b="1">
                <a:solidFill>
                  <a:srgbClr val="0000FF"/>
                </a:solidFill>
              </a:rPr>
              <a:t>Ext2/3</a:t>
            </a:r>
            <a:r>
              <a:rPr lang="ru-RU" b="1"/>
              <a:t> </a:t>
            </a:r>
            <a:r>
              <a:rPr lang="en-US" b="1"/>
              <a:t>- </a:t>
            </a:r>
            <a:r>
              <a:rPr lang="ru-RU" b="1"/>
              <a:t>журналируемая файловая система </a:t>
            </a:r>
          </a:p>
          <a:p>
            <a:pPr algn="l"/>
            <a:r>
              <a:rPr lang="ru-RU" b="1"/>
              <a:t>разработанная для ОС </a:t>
            </a:r>
            <a:r>
              <a:rPr lang="en-US" b="1"/>
              <a:t>Linux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animBg="1"/>
      <p:bldP spid="225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b="1">
                <a:solidFill>
                  <a:schemeClr val="bg1"/>
                </a:solidFill>
              </a:rPr>
              <a:t>Файловая система.                                                                                                       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1" descr="DDP500SAMHMM500MBB_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1438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b="1">
                <a:solidFill>
                  <a:schemeClr val="bg1"/>
                </a:solidFill>
              </a:rPr>
              <a:t>Файловая система.                                                                                                        5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ru-RU"/>
          </a:p>
        </p:txBody>
      </p:sp>
      <p:graphicFrame>
        <p:nvGraphicFramePr>
          <p:cNvPr id="12307" name="Group 19"/>
          <p:cNvGraphicFramePr>
            <a:graphicFrameLocks noGrp="1"/>
          </p:cNvGraphicFramePr>
          <p:nvPr/>
        </p:nvGraphicFramePr>
        <p:xfrm>
          <a:off x="0" y="549275"/>
          <a:ext cx="8820150" cy="1554480"/>
        </p:xfrm>
        <a:graphic>
          <a:graphicData uri="http://schemas.openxmlformats.org/drawingml/2006/table">
            <a:tbl>
              <a:tblPr/>
              <a:tblGrid>
                <a:gridCol w="882015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Физический диск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можно разделить («разбить») на один или несколько независимых разделов. Такие разделы называют </a:t>
                      </a: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pitchFamily="34" charset="0"/>
                        </a:rPr>
                        <a:t>логическими дисками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(logical drives).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7175" name="Picture 20" descr="paragon c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4437063"/>
            <a:ext cx="5257800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22"/>
          <p:cNvSpPr txBox="1">
            <a:spLocks noChangeArrowheads="1"/>
          </p:cNvSpPr>
          <p:nvPr/>
        </p:nvSpPr>
        <p:spPr bwMode="auto">
          <a:xfrm>
            <a:off x="4284663" y="2492375"/>
            <a:ext cx="4287837" cy="14319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3300"/>
                </a:solidFill>
              </a:rPr>
              <a:t>Обычно если жесткий диск не делят, он будет называться </a:t>
            </a:r>
            <a:r>
              <a:rPr lang="ru-RU" sz="2400" b="1">
                <a:solidFill>
                  <a:srgbClr val="0000FF"/>
                </a:solidFill>
              </a:rPr>
              <a:t>С:</a:t>
            </a:r>
          </a:p>
          <a:p>
            <a:r>
              <a:rPr lang="ru-RU" sz="2000" b="1">
                <a:solidFill>
                  <a:srgbClr val="FF3300"/>
                </a:solidFill>
              </a:rPr>
              <a:t>Если его разделить на два раздела, то это будут </a:t>
            </a:r>
            <a:r>
              <a:rPr lang="en-US" sz="2400" b="1">
                <a:solidFill>
                  <a:srgbClr val="0000FF"/>
                </a:solidFill>
              </a:rPr>
              <a:t>C:</a:t>
            </a:r>
            <a:r>
              <a:rPr lang="en-US" sz="2000" b="1">
                <a:solidFill>
                  <a:srgbClr val="FF3300"/>
                </a:solidFill>
              </a:rPr>
              <a:t> </a:t>
            </a:r>
            <a:r>
              <a:rPr lang="ru-RU" sz="2000" b="1">
                <a:solidFill>
                  <a:srgbClr val="FF3300"/>
                </a:solidFill>
              </a:rPr>
              <a:t>и  </a:t>
            </a:r>
            <a:r>
              <a:rPr lang="en-US" sz="2400" b="1">
                <a:solidFill>
                  <a:srgbClr val="0000FF"/>
                </a:solidFill>
              </a:rPr>
              <a:t>D:</a:t>
            </a:r>
            <a:endParaRPr lang="ru-RU" sz="24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7" name="Picture 9" descr="5228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1350" y="1341438"/>
            <a:ext cx="342265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DDP500SAMHMM500MBB_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476250"/>
            <a:ext cx="31686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b="1">
                <a:solidFill>
                  <a:schemeClr val="bg1"/>
                </a:solidFill>
              </a:rPr>
              <a:t>Файловая система.                                                                                                        6</a:t>
            </a: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1719263" y="476250"/>
            <a:ext cx="523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FF"/>
                </a:solidFill>
              </a:rPr>
              <a:t>Логические диски в ОС </a:t>
            </a:r>
            <a:r>
              <a:rPr lang="en-US" sz="2400" b="1">
                <a:solidFill>
                  <a:srgbClr val="0000FF"/>
                </a:solidFill>
              </a:rPr>
              <a:t>Windows</a:t>
            </a:r>
            <a:r>
              <a:rPr lang="ru-RU" sz="2400" b="1">
                <a:solidFill>
                  <a:srgbClr val="0000FF"/>
                </a:solidFill>
              </a:rPr>
              <a:t>:</a:t>
            </a:r>
          </a:p>
        </p:txBody>
      </p:sp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268413"/>
            <a:ext cx="1992313" cy="1122362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79388" y="2565400"/>
            <a:ext cx="263525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Дисковод </a:t>
            </a:r>
            <a:r>
              <a:rPr lang="ru-RU" sz="2400" b="1">
                <a:solidFill>
                  <a:srgbClr val="FF3300"/>
                </a:solidFill>
              </a:rPr>
              <a:t>А:</a:t>
            </a:r>
          </a:p>
          <a:p>
            <a:r>
              <a:rPr lang="ru-RU" sz="2400" b="1">
                <a:solidFill>
                  <a:srgbClr val="FF3300"/>
                </a:solidFill>
              </a:rPr>
              <a:t>В:</a:t>
            </a:r>
            <a:r>
              <a:rPr lang="ru-RU" b="1">
                <a:solidFill>
                  <a:srgbClr val="0000FF"/>
                </a:solidFill>
              </a:rPr>
              <a:t> оставлено под второй дисковод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916238" y="3429000"/>
            <a:ext cx="27019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Два раздела жесткого диска </a:t>
            </a:r>
            <a:r>
              <a:rPr lang="en-US" sz="2400" b="1">
                <a:solidFill>
                  <a:srgbClr val="FF3300"/>
                </a:solidFill>
              </a:rPr>
              <a:t>C:</a:t>
            </a:r>
            <a:r>
              <a:rPr lang="en-US" b="1">
                <a:solidFill>
                  <a:srgbClr val="0000FF"/>
                </a:solidFill>
              </a:rPr>
              <a:t> </a:t>
            </a:r>
            <a:r>
              <a:rPr lang="ru-RU" b="1">
                <a:solidFill>
                  <a:srgbClr val="0000FF"/>
                </a:solidFill>
              </a:rPr>
              <a:t>и </a:t>
            </a:r>
            <a:r>
              <a:rPr lang="en-US" sz="2400" b="1">
                <a:solidFill>
                  <a:srgbClr val="FF3300"/>
                </a:solidFill>
              </a:rPr>
              <a:t>D:</a:t>
            </a:r>
            <a:endParaRPr lang="ru-RU" sz="2400" b="1">
              <a:solidFill>
                <a:srgbClr val="FF3300"/>
              </a:solidFill>
            </a:endParaRP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6084888" y="3573463"/>
            <a:ext cx="2701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DVD</a:t>
            </a:r>
            <a:r>
              <a:rPr lang="ru-RU" b="1">
                <a:solidFill>
                  <a:srgbClr val="0000FF"/>
                </a:solidFill>
              </a:rPr>
              <a:t> привод </a:t>
            </a:r>
            <a:r>
              <a:rPr lang="ru-RU" sz="2400" b="1">
                <a:solidFill>
                  <a:srgbClr val="FF3300"/>
                </a:solidFill>
              </a:rPr>
              <a:t>Е</a:t>
            </a:r>
            <a:r>
              <a:rPr lang="en-US" sz="2400" b="1">
                <a:solidFill>
                  <a:srgbClr val="FF3300"/>
                </a:solidFill>
              </a:rPr>
              <a:t>:</a:t>
            </a:r>
            <a:r>
              <a:rPr lang="en-US" b="1">
                <a:solidFill>
                  <a:srgbClr val="0000FF"/>
                </a:solidFill>
              </a:rPr>
              <a:t> </a:t>
            </a:r>
            <a:endParaRPr lang="ru-RU" sz="2400" b="1">
              <a:solidFill>
                <a:srgbClr val="FF3300"/>
              </a:solidFill>
            </a:endParaRPr>
          </a:p>
        </p:txBody>
      </p:sp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4508500"/>
            <a:ext cx="1773237" cy="1871663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2195513" y="5157788"/>
            <a:ext cx="27019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Flash</a:t>
            </a:r>
            <a:r>
              <a:rPr lang="ru-RU" b="1">
                <a:solidFill>
                  <a:srgbClr val="0000FF"/>
                </a:solidFill>
              </a:rPr>
              <a:t> -</a:t>
            </a:r>
            <a:r>
              <a:rPr lang="en-US" b="1">
                <a:solidFill>
                  <a:srgbClr val="0000FF"/>
                </a:solidFill>
              </a:rPr>
              <a:t> </a:t>
            </a:r>
            <a:r>
              <a:rPr lang="ru-RU" b="1">
                <a:solidFill>
                  <a:srgbClr val="0000FF"/>
                </a:solidFill>
              </a:rPr>
              <a:t>накопитель  </a:t>
            </a:r>
            <a:r>
              <a:rPr lang="en-US" sz="2400" b="1">
                <a:solidFill>
                  <a:srgbClr val="FF3300"/>
                </a:solidFill>
              </a:rPr>
              <a:t>F:</a:t>
            </a:r>
            <a:r>
              <a:rPr lang="en-US" b="1">
                <a:solidFill>
                  <a:srgbClr val="0000FF"/>
                </a:solidFill>
              </a:rPr>
              <a:t> </a:t>
            </a:r>
            <a:endParaRPr lang="ru-RU" sz="24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  <p:bldP spid="27658" grpId="0"/>
      <p:bldP spid="276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b="1">
                <a:solidFill>
                  <a:schemeClr val="bg1"/>
                </a:solidFill>
              </a:rPr>
              <a:t>Файловая система                                                                                                          7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81075"/>
            <a:ext cx="6553200" cy="44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1484313"/>
            <a:ext cx="6343650" cy="500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835150" y="476250"/>
            <a:ext cx="548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000" b="1">
                <a:solidFill>
                  <a:srgbClr val="0000FF"/>
                </a:solidFill>
              </a:rPr>
              <a:t>Позаботимся о сохранности информации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b="1">
                <a:solidFill>
                  <a:schemeClr val="bg1"/>
                </a:solidFill>
              </a:rPr>
              <a:t>Файловая система                                                                                                          8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179388" y="476250"/>
            <a:ext cx="8964612" cy="1800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800" b="1">
                <a:solidFill>
                  <a:srgbClr val="FF3300"/>
                </a:solidFill>
                <a:latin typeface="Times New Roman" pitchFamily="18" charset="0"/>
              </a:rPr>
              <a:t>Файл </a:t>
            </a:r>
            <a:r>
              <a:rPr lang="ru-RU" sz="2800" i="1">
                <a:solidFill>
                  <a:srgbClr val="0000FF"/>
                </a:solidFill>
                <a:latin typeface="Times New Roman" pitchFamily="18" charset="0"/>
              </a:rPr>
              <a:t>(от англ.слова file - досье, набор документов)-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 это определенное количество информации (программы или данные), имеющие имя, хранящиеся в долговременной памяти компьютера.</a:t>
            </a:r>
            <a:r>
              <a:rPr lang="ru-RU" sz="2800" b="1">
                <a:latin typeface="Times New Roman" pitchFamily="18" charset="0"/>
              </a:rPr>
              <a:t> </a:t>
            </a:r>
          </a:p>
        </p:txBody>
      </p:sp>
      <p:pic>
        <p:nvPicPr>
          <p:cNvPr id="10244" name="Picture 8" descr="Office_2007_Icons_by_kokej69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420938"/>
            <a:ext cx="568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AutoShape 9"/>
          <p:cNvSpPr>
            <a:spLocks noChangeArrowheads="1"/>
          </p:cNvSpPr>
          <p:nvPr/>
        </p:nvSpPr>
        <p:spPr bwMode="auto">
          <a:xfrm>
            <a:off x="5003800" y="2349500"/>
            <a:ext cx="3816350" cy="2016125"/>
          </a:xfrm>
          <a:prstGeom prst="wedgeRoundRectCallout">
            <a:avLst>
              <a:gd name="adj1" fmla="val -104699"/>
              <a:gd name="adj2" fmla="val 52125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400" b="1">
                <a:solidFill>
                  <a:srgbClr val="FF3300"/>
                </a:solidFill>
              </a:rPr>
              <a:t>Иконки (картинки) обозначающие файлы созданные </a:t>
            </a:r>
            <a:r>
              <a:rPr lang="en-US" sz="2400" b="1">
                <a:solidFill>
                  <a:srgbClr val="FF3300"/>
                </a:solidFill>
              </a:rPr>
              <a:t>Microsoft Office 2007</a:t>
            </a:r>
            <a:endParaRPr lang="ru-RU" sz="24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1710</Words>
  <Application>Microsoft Office PowerPoint</Application>
  <PresentationFormat>Экран (4:3)</PresentationFormat>
  <Paragraphs>306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Times New Roman</vt:lpstr>
      <vt:lpstr>Verdana</vt:lpstr>
      <vt:lpstr>Courier New</vt:lpstr>
      <vt:lpstr>Arial Black</vt:lpstr>
      <vt:lpstr>Оформление по умолчанию</vt:lpstr>
      <vt:lpstr>Файлы и файловая система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Домашний компьютер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Юдины</dc:creator>
  <cp:lastModifiedBy>Надежда</cp:lastModifiedBy>
  <cp:revision>154</cp:revision>
  <dcterms:created xsi:type="dcterms:W3CDTF">2012-02-17T15:22:22Z</dcterms:created>
  <dcterms:modified xsi:type="dcterms:W3CDTF">2014-01-22T16:56:46Z</dcterms:modified>
</cp:coreProperties>
</file>